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4" r:id="rId2"/>
    <p:sldId id="303" r:id="rId3"/>
    <p:sldId id="302" r:id="rId4"/>
    <p:sldId id="304" r:id="rId5"/>
    <p:sldId id="306" r:id="rId6"/>
    <p:sldId id="318" r:id="rId7"/>
    <p:sldId id="314" r:id="rId8"/>
    <p:sldId id="319" r:id="rId9"/>
    <p:sldId id="313" r:id="rId10"/>
    <p:sldId id="315" r:id="rId11"/>
    <p:sldId id="307" r:id="rId12"/>
    <p:sldId id="320" r:id="rId13"/>
    <p:sldId id="312" r:id="rId14"/>
    <p:sldId id="316" r:id="rId15"/>
    <p:sldId id="317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7A"/>
    <a:srgbClr val="00AB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00" autoAdjust="0"/>
  </p:normalViewPr>
  <p:slideViewPr>
    <p:cSldViewPr>
      <p:cViewPr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2" d="100"/>
          <a:sy n="62" d="100"/>
        </p:scale>
        <p:origin x="-2712" y="-72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E1D58-CAA9-427E-9EBB-2CB1E7BED90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EE787F-FEB1-413B-BEB9-25B24802A5DC}">
      <dgm:prSet phldrT="[Текст]" custT="1"/>
      <dgm:spPr/>
      <dgm:t>
        <a:bodyPr/>
        <a:lstStyle/>
        <a:p>
          <a:r>
            <a:rPr lang="ru-RU" sz="1600" dirty="0" smtClean="0"/>
            <a:t>Цель - формирование современной конкурентоспособной туриндустрии, обеспечивающей широкие возможности для удовлетворения потребностей российских и иностранных граждан в туристско-рекреационных услугах </a:t>
          </a:r>
          <a:endParaRPr lang="ru-RU" sz="1600" dirty="0"/>
        </a:p>
      </dgm:t>
    </dgm:pt>
    <dgm:pt modelId="{D6B2CE51-7739-410B-A33A-699F5585D141}" type="parTrans" cxnId="{36C873AB-5ED5-49BE-B56C-B3096C143860}">
      <dgm:prSet/>
      <dgm:spPr/>
      <dgm:t>
        <a:bodyPr/>
        <a:lstStyle/>
        <a:p>
          <a:endParaRPr lang="ru-RU"/>
        </a:p>
      </dgm:t>
    </dgm:pt>
    <dgm:pt modelId="{68288194-5792-4781-AA9B-D4CA68352E2A}" type="sibTrans" cxnId="{36C873AB-5ED5-49BE-B56C-B3096C143860}">
      <dgm:prSet/>
      <dgm:spPr/>
      <dgm:t>
        <a:bodyPr/>
        <a:lstStyle/>
        <a:p>
          <a:endParaRPr lang="ru-RU"/>
        </a:p>
      </dgm:t>
    </dgm:pt>
    <dgm:pt modelId="{29510130-4611-402C-9F02-CF5C583ED444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Развитие наиболее перспективных видов туризма через развитие кластеров. Реализация системных общереспубликанских мероприятий, направленных на устранение дефицитов и развитие туристической отрасли в целом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(включая устранение инфраструктурных дефицитов).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3C36838-84E3-4040-9401-8873310E4325}" type="parTrans" cxnId="{A13F85F8-F90D-48F2-BF71-17AE216BBA9E}">
      <dgm:prSet/>
      <dgm:spPr/>
      <dgm:t>
        <a:bodyPr/>
        <a:lstStyle/>
        <a:p>
          <a:endParaRPr lang="ru-RU"/>
        </a:p>
      </dgm:t>
    </dgm:pt>
    <dgm:pt modelId="{A5D1C3C6-A845-4100-8439-F9548A9200BA}" type="sibTrans" cxnId="{A13F85F8-F90D-48F2-BF71-17AE216BBA9E}">
      <dgm:prSet/>
      <dgm:spPr/>
      <dgm:t>
        <a:bodyPr/>
        <a:lstStyle/>
        <a:p>
          <a:endParaRPr lang="ru-RU"/>
        </a:p>
      </dgm:t>
    </dgm:pt>
    <dgm:pt modelId="{94C38F54-BB9C-48C4-837C-9A00FB3AFBD7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Обеспечение межрегионального взаимодействия в области развития туризма, как для расширения потенциальной аудитории туристических проектов в Республике Коми, так и для консолидации ресурсов различного типа, направленных на развитие туризма.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A468341-F5E1-4F3F-99B5-37DA43557529}" type="parTrans" cxnId="{C08B2F5C-3D55-4855-8724-45E13E3DC160}">
      <dgm:prSet/>
      <dgm:spPr/>
      <dgm:t>
        <a:bodyPr/>
        <a:lstStyle/>
        <a:p>
          <a:endParaRPr lang="ru-RU"/>
        </a:p>
      </dgm:t>
    </dgm:pt>
    <dgm:pt modelId="{70DE1943-692B-4C9B-9EB4-79E774EA189C}" type="sibTrans" cxnId="{C08B2F5C-3D55-4855-8724-45E13E3DC160}">
      <dgm:prSet/>
      <dgm:spPr/>
      <dgm:t>
        <a:bodyPr/>
        <a:lstStyle/>
        <a:p>
          <a:endParaRPr lang="ru-RU"/>
        </a:p>
      </dgm:t>
    </dgm:pt>
    <dgm:pt modelId="{189C30A7-3891-476D-BCDB-8D821E517CA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Выстраивание эффективной системы взаимодействия партнерства между органами государственной власти, муниципалитетами, инвесторами, компаниями туристического рынка, образовательными учреждениями, общественными организациями и потребителями туристических услуг.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0281C3F-5DDC-4B29-8D6C-C613117C8BD1}" type="parTrans" cxnId="{6A4871DA-30EE-4FF8-83B6-832FCF64BD1B}">
      <dgm:prSet/>
      <dgm:spPr/>
      <dgm:t>
        <a:bodyPr/>
        <a:lstStyle/>
        <a:p>
          <a:endParaRPr lang="ru-RU"/>
        </a:p>
      </dgm:t>
    </dgm:pt>
    <dgm:pt modelId="{3B731501-7EC7-4119-BF5B-2E5341DA0C13}" type="sibTrans" cxnId="{6A4871DA-30EE-4FF8-83B6-832FCF64BD1B}">
      <dgm:prSet/>
      <dgm:spPr/>
      <dgm:t>
        <a:bodyPr/>
        <a:lstStyle/>
        <a:p>
          <a:endParaRPr lang="ru-RU"/>
        </a:p>
      </dgm:t>
    </dgm:pt>
    <dgm:pt modelId="{BC9EB3FF-A617-46CF-84C9-F8FD45F9D34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Реализация ряда маркетинговых мероприятий, продвижение туристского продукта Республики Коми на внутреннем и международном туристских рынках.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6798A32-0BF2-411B-B922-FD9EA1CB3AAA}" type="parTrans" cxnId="{7044C192-12C6-4CB3-8AA0-885012D4ABF9}">
      <dgm:prSet/>
      <dgm:spPr/>
      <dgm:t>
        <a:bodyPr/>
        <a:lstStyle/>
        <a:p>
          <a:endParaRPr lang="ru-RU"/>
        </a:p>
      </dgm:t>
    </dgm:pt>
    <dgm:pt modelId="{B367FDD7-172E-4640-9295-B8A944CF425B}" type="sibTrans" cxnId="{7044C192-12C6-4CB3-8AA0-885012D4ABF9}">
      <dgm:prSet/>
      <dgm:spPr/>
      <dgm:t>
        <a:bodyPr/>
        <a:lstStyle/>
        <a:p>
          <a:endParaRPr lang="ru-RU"/>
        </a:p>
      </dgm:t>
    </dgm:pt>
    <dgm:pt modelId="{33D57755-2F80-425E-BC6C-A097931FC50E}" type="pres">
      <dgm:prSet presAssocID="{6FDE1D58-CAA9-427E-9EBB-2CB1E7BED90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1F8EAB-7DDE-4301-8C90-04D37112A9CF}" type="pres">
      <dgm:prSet presAssocID="{6FDE1D58-CAA9-427E-9EBB-2CB1E7BED901}" presName="matrix" presStyleCnt="0"/>
      <dgm:spPr/>
    </dgm:pt>
    <dgm:pt modelId="{8038C87D-8421-46FB-868A-971A6DF1AFDC}" type="pres">
      <dgm:prSet presAssocID="{6FDE1D58-CAA9-427E-9EBB-2CB1E7BED901}" presName="tile1" presStyleLbl="node1" presStyleIdx="0" presStyleCnt="4" custLinFactNeighborX="-1899"/>
      <dgm:spPr/>
      <dgm:t>
        <a:bodyPr/>
        <a:lstStyle/>
        <a:p>
          <a:endParaRPr lang="ru-RU"/>
        </a:p>
      </dgm:t>
    </dgm:pt>
    <dgm:pt modelId="{A57B65E6-9C75-4867-B57C-329B0D72E506}" type="pres">
      <dgm:prSet presAssocID="{6FDE1D58-CAA9-427E-9EBB-2CB1E7BED90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C6D67-AAA0-4451-B592-3E4801C1A12A}" type="pres">
      <dgm:prSet presAssocID="{6FDE1D58-CAA9-427E-9EBB-2CB1E7BED901}" presName="tile2" presStyleLbl="node1" presStyleIdx="1" presStyleCnt="4"/>
      <dgm:spPr/>
      <dgm:t>
        <a:bodyPr/>
        <a:lstStyle/>
        <a:p>
          <a:endParaRPr lang="ru-RU"/>
        </a:p>
      </dgm:t>
    </dgm:pt>
    <dgm:pt modelId="{728273B0-3B8F-4845-BE09-64260ED41A67}" type="pres">
      <dgm:prSet presAssocID="{6FDE1D58-CAA9-427E-9EBB-2CB1E7BED90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AD09F-D553-4009-A3F7-6755C0F26F92}" type="pres">
      <dgm:prSet presAssocID="{6FDE1D58-CAA9-427E-9EBB-2CB1E7BED901}" presName="tile3" presStyleLbl="node1" presStyleIdx="2" presStyleCnt="4"/>
      <dgm:spPr/>
      <dgm:t>
        <a:bodyPr/>
        <a:lstStyle/>
        <a:p>
          <a:endParaRPr lang="ru-RU"/>
        </a:p>
      </dgm:t>
    </dgm:pt>
    <dgm:pt modelId="{78EEBA44-23A9-4F5F-B3BD-E303A3CE45B1}" type="pres">
      <dgm:prSet presAssocID="{6FDE1D58-CAA9-427E-9EBB-2CB1E7BED90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57670-6BAF-44DC-BEA2-528A0F7E3799}" type="pres">
      <dgm:prSet presAssocID="{6FDE1D58-CAA9-427E-9EBB-2CB1E7BED901}" presName="tile4" presStyleLbl="node1" presStyleIdx="3" presStyleCnt="4"/>
      <dgm:spPr/>
      <dgm:t>
        <a:bodyPr/>
        <a:lstStyle/>
        <a:p>
          <a:endParaRPr lang="ru-RU"/>
        </a:p>
      </dgm:t>
    </dgm:pt>
    <dgm:pt modelId="{2CD25712-4619-4956-9A44-57ACEC6247FD}" type="pres">
      <dgm:prSet presAssocID="{6FDE1D58-CAA9-427E-9EBB-2CB1E7BED90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A4F0C-0835-4C8B-9C1C-FE715A25342D}" type="pres">
      <dgm:prSet presAssocID="{6FDE1D58-CAA9-427E-9EBB-2CB1E7BED901}" presName="centerTile" presStyleLbl="fgShp" presStyleIdx="0" presStyleCnt="1" custScaleX="206750" custScaleY="12999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08B2F5C-3D55-4855-8724-45E13E3DC160}" srcId="{97EE787F-FEB1-413B-BEB9-25B24802A5DC}" destId="{94C38F54-BB9C-48C4-837C-9A00FB3AFBD7}" srcOrd="1" destOrd="0" parTransId="{1A468341-F5E1-4F3F-99B5-37DA43557529}" sibTransId="{70DE1943-692B-4C9B-9EB4-79E774EA189C}"/>
    <dgm:cxn modelId="{354BED84-A197-43D2-B4A9-930BCF51EB2B}" type="presOf" srcId="{BC9EB3FF-A617-46CF-84C9-F8FD45F9D346}" destId="{2CD25712-4619-4956-9A44-57ACEC6247FD}" srcOrd="1" destOrd="0" presId="urn:microsoft.com/office/officeart/2005/8/layout/matrix1"/>
    <dgm:cxn modelId="{36C873AB-5ED5-49BE-B56C-B3096C143860}" srcId="{6FDE1D58-CAA9-427E-9EBB-2CB1E7BED901}" destId="{97EE787F-FEB1-413B-BEB9-25B24802A5DC}" srcOrd="0" destOrd="0" parTransId="{D6B2CE51-7739-410B-A33A-699F5585D141}" sibTransId="{68288194-5792-4781-AA9B-D4CA68352E2A}"/>
    <dgm:cxn modelId="{99ABE1B8-EA9B-4118-B1CB-FBF961362AAA}" type="presOf" srcId="{BC9EB3FF-A617-46CF-84C9-F8FD45F9D346}" destId="{E6357670-6BAF-44DC-BEA2-528A0F7E3799}" srcOrd="0" destOrd="0" presId="urn:microsoft.com/office/officeart/2005/8/layout/matrix1"/>
    <dgm:cxn modelId="{6AFA6C27-CE18-42FB-9D70-84CD1933E65F}" type="presOf" srcId="{94C38F54-BB9C-48C4-837C-9A00FB3AFBD7}" destId="{728273B0-3B8F-4845-BE09-64260ED41A67}" srcOrd="1" destOrd="0" presId="urn:microsoft.com/office/officeart/2005/8/layout/matrix1"/>
    <dgm:cxn modelId="{415C2345-5237-4D6C-9A6F-B38CD5D37223}" type="presOf" srcId="{189C30A7-3891-476D-BCDB-8D821E517CA6}" destId="{78EEBA44-23A9-4F5F-B3BD-E303A3CE45B1}" srcOrd="1" destOrd="0" presId="urn:microsoft.com/office/officeart/2005/8/layout/matrix1"/>
    <dgm:cxn modelId="{A13F85F8-F90D-48F2-BF71-17AE216BBA9E}" srcId="{97EE787F-FEB1-413B-BEB9-25B24802A5DC}" destId="{29510130-4611-402C-9F02-CF5C583ED444}" srcOrd="0" destOrd="0" parTransId="{D3C36838-84E3-4040-9401-8873310E4325}" sibTransId="{A5D1C3C6-A845-4100-8439-F9548A9200BA}"/>
    <dgm:cxn modelId="{CFB9F22E-4823-4756-874E-926186A82F67}" type="presOf" srcId="{6FDE1D58-CAA9-427E-9EBB-2CB1E7BED901}" destId="{33D57755-2F80-425E-BC6C-A097931FC50E}" srcOrd="0" destOrd="0" presId="urn:microsoft.com/office/officeart/2005/8/layout/matrix1"/>
    <dgm:cxn modelId="{6764EA64-89F6-42F2-B320-9DDC8D83A0D9}" type="presOf" srcId="{29510130-4611-402C-9F02-CF5C583ED444}" destId="{8038C87D-8421-46FB-868A-971A6DF1AFDC}" srcOrd="0" destOrd="0" presId="urn:microsoft.com/office/officeart/2005/8/layout/matrix1"/>
    <dgm:cxn modelId="{4533A5E7-7BF5-4086-B0EB-B751A23AB9BD}" type="presOf" srcId="{97EE787F-FEB1-413B-BEB9-25B24802A5DC}" destId="{278A4F0C-0835-4C8B-9C1C-FE715A25342D}" srcOrd="0" destOrd="0" presId="urn:microsoft.com/office/officeart/2005/8/layout/matrix1"/>
    <dgm:cxn modelId="{92379C01-6859-4066-A8CC-579F09F124C2}" type="presOf" srcId="{94C38F54-BB9C-48C4-837C-9A00FB3AFBD7}" destId="{300C6D67-AAA0-4451-B592-3E4801C1A12A}" srcOrd="0" destOrd="0" presId="urn:microsoft.com/office/officeart/2005/8/layout/matrix1"/>
    <dgm:cxn modelId="{386064A7-27B6-4604-8386-34AE3CD9F4C4}" type="presOf" srcId="{29510130-4611-402C-9F02-CF5C583ED444}" destId="{A57B65E6-9C75-4867-B57C-329B0D72E506}" srcOrd="1" destOrd="0" presId="urn:microsoft.com/office/officeart/2005/8/layout/matrix1"/>
    <dgm:cxn modelId="{6A4871DA-30EE-4FF8-83B6-832FCF64BD1B}" srcId="{97EE787F-FEB1-413B-BEB9-25B24802A5DC}" destId="{189C30A7-3891-476D-BCDB-8D821E517CA6}" srcOrd="2" destOrd="0" parTransId="{E0281C3F-5DDC-4B29-8D6C-C613117C8BD1}" sibTransId="{3B731501-7EC7-4119-BF5B-2E5341DA0C13}"/>
    <dgm:cxn modelId="{7044C192-12C6-4CB3-8AA0-885012D4ABF9}" srcId="{97EE787F-FEB1-413B-BEB9-25B24802A5DC}" destId="{BC9EB3FF-A617-46CF-84C9-F8FD45F9D346}" srcOrd="3" destOrd="0" parTransId="{56798A32-0BF2-411B-B922-FD9EA1CB3AAA}" sibTransId="{B367FDD7-172E-4640-9295-B8A944CF425B}"/>
    <dgm:cxn modelId="{7B37A464-0D34-4840-B6EC-61A737677C85}" type="presOf" srcId="{189C30A7-3891-476D-BCDB-8D821E517CA6}" destId="{7A7AD09F-D553-4009-A3F7-6755C0F26F92}" srcOrd="0" destOrd="0" presId="urn:microsoft.com/office/officeart/2005/8/layout/matrix1"/>
    <dgm:cxn modelId="{0ED2824F-33B5-4C42-B124-A4618E174148}" type="presParOf" srcId="{33D57755-2F80-425E-BC6C-A097931FC50E}" destId="{2A1F8EAB-7DDE-4301-8C90-04D37112A9CF}" srcOrd="0" destOrd="0" presId="urn:microsoft.com/office/officeart/2005/8/layout/matrix1"/>
    <dgm:cxn modelId="{57E3D123-3747-426B-9FC9-227F175B12B2}" type="presParOf" srcId="{2A1F8EAB-7DDE-4301-8C90-04D37112A9CF}" destId="{8038C87D-8421-46FB-868A-971A6DF1AFDC}" srcOrd="0" destOrd="0" presId="urn:microsoft.com/office/officeart/2005/8/layout/matrix1"/>
    <dgm:cxn modelId="{457AFF4F-A2F0-441F-B44B-6035A6D0BBCF}" type="presParOf" srcId="{2A1F8EAB-7DDE-4301-8C90-04D37112A9CF}" destId="{A57B65E6-9C75-4867-B57C-329B0D72E506}" srcOrd="1" destOrd="0" presId="urn:microsoft.com/office/officeart/2005/8/layout/matrix1"/>
    <dgm:cxn modelId="{A4BF2DE0-3265-4175-8D19-68BD25314A4D}" type="presParOf" srcId="{2A1F8EAB-7DDE-4301-8C90-04D37112A9CF}" destId="{300C6D67-AAA0-4451-B592-3E4801C1A12A}" srcOrd="2" destOrd="0" presId="urn:microsoft.com/office/officeart/2005/8/layout/matrix1"/>
    <dgm:cxn modelId="{553524E9-33E9-41B7-9F34-252A41758051}" type="presParOf" srcId="{2A1F8EAB-7DDE-4301-8C90-04D37112A9CF}" destId="{728273B0-3B8F-4845-BE09-64260ED41A67}" srcOrd="3" destOrd="0" presId="urn:microsoft.com/office/officeart/2005/8/layout/matrix1"/>
    <dgm:cxn modelId="{2C0A9F02-0FA6-4EEB-A5A1-6F8CB2CA2497}" type="presParOf" srcId="{2A1F8EAB-7DDE-4301-8C90-04D37112A9CF}" destId="{7A7AD09F-D553-4009-A3F7-6755C0F26F92}" srcOrd="4" destOrd="0" presId="urn:microsoft.com/office/officeart/2005/8/layout/matrix1"/>
    <dgm:cxn modelId="{5D7F5B42-36DC-4D67-B114-39AD1EA1C085}" type="presParOf" srcId="{2A1F8EAB-7DDE-4301-8C90-04D37112A9CF}" destId="{78EEBA44-23A9-4F5F-B3BD-E303A3CE45B1}" srcOrd="5" destOrd="0" presId="urn:microsoft.com/office/officeart/2005/8/layout/matrix1"/>
    <dgm:cxn modelId="{ACA44802-39F0-490A-9B7B-EA4FB7574B9D}" type="presParOf" srcId="{2A1F8EAB-7DDE-4301-8C90-04D37112A9CF}" destId="{E6357670-6BAF-44DC-BEA2-528A0F7E3799}" srcOrd="6" destOrd="0" presId="urn:microsoft.com/office/officeart/2005/8/layout/matrix1"/>
    <dgm:cxn modelId="{F8321058-10BD-441D-BA5B-2316BD6AFBF4}" type="presParOf" srcId="{2A1F8EAB-7DDE-4301-8C90-04D37112A9CF}" destId="{2CD25712-4619-4956-9A44-57ACEC6247FD}" srcOrd="7" destOrd="0" presId="urn:microsoft.com/office/officeart/2005/8/layout/matrix1"/>
    <dgm:cxn modelId="{CAE58C5B-8AB1-4D97-A76A-2ECEE76F8F62}" type="presParOf" srcId="{33D57755-2F80-425E-BC6C-A097931FC50E}" destId="{278A4F0C-0835-4C8B-9C1C-FE715A25342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9012BA-E50A-4CEB-9DD8-A82E48766614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42DD20-B571-4D04-8AE6-DA3DF6A1CD23}">
      <dgm:prSet phldrT="[Текст]" custT="1"/>
      <dgm:spPr/>
      <dgm:t>
        <a:bodyPr/>
        <a:lstStyle/>
        <a:p>
          <a:r>
            <a:rPr lang="ru-RU" sz="1600" b="1" dirty="0" smtClean="0"/>
            <a:t>Федеральные кластерные зоны </a:t>
          </a:r>
          <a:r>
            <a:rPr lang="ru-RU" sz="1200" b="1" dirty="0" smtClean="0"/>
            <a:t>основаны на крупных проектах и существующих значительных туристических потоках. Их цель – создать инструменты выхода туристических услуг Республики Коми на федеральный рынок туризма, ускорить развитие межрегиональных туристических потоков, создать образцы для повышения качества туристических услуг.</a:t>
          </a:r>
          <a:endParaRPr lang="ru-RU" sz="1200" b="1" dirty="0"/>
        </a:p>
      </dgm:t>
    </dgm:pt>
    <dgm:pt modelId="{41E2767D-C8CF-49C4-860C-DDD959F05A31}" type="parTrans" cxnId="{06506CCC-F3CC-4EEE-BC38-0634F9C7D2F6}">
      <dgm:prSet/>
      <dgm:spPr/>
      <dgm:t>
        <a:bodyPr/>
        <a:lstStyle/>
        <a:p>
          <a:endParaRPr lang="ru-RU"/>
        </a:p>
      </dgm:t>
    </dgm:pt>
    <dgm:pt modelId="{531F302E-D29B-49B3-B277-083DBEE5F61C}" type="sibTrans" cxnId="{06506CCC-F3CC-4EEE-BC38-0634F9C7D2F6}">
      <dgm:prSet/>
      <dgm:spPr/>
      <dgm:t>
        <a:bodyPr/>
        <a:lstStyle/>
        <a:p>
          <a:endParaRPr lang="ru-RU"/>
        </a:p>
      </dgm:t>
    </dgm:pt>
    <dgm:pt modelId="{070E4217-CE7F-4C85-8BCA-0C95E4B3CB0B}">
      <dgm:prSet phldrT="[Текст]" custT="1"/>
      <dgm:spPr/>
      <dgm:t>
        <a:bodyPr/>
        <a:lstStyle/>
        <a:p>
          <a:r>
            <a:rPr lang="ru-RU" sz="1200" dirty="0" smtClean="0"/>
            <a:t>Финно-угорский этнокультурный парк. Структура кластера включает в себя как уже существующие этнографические и историко-культурные объекты села </a:t>
          </a:r>
          <a:r>
            <a:rPr lang="ru-RU" sz="1200" dirty="0" err="1" smtClean="0"/>
            <a:t>Ыб</a:t>
          </a:r>
          <a:r>
            <a:rPr lang="ru-RU" sz="1200" dirty="0" smtClean="0"/>
            <a:t>, так и вновь создаваемые объекты широкого функционального назначения</a:t>
          </a:r>
          <a:endParaRPr lang="ru-RU" sz="1200" dirty="0"/>
        </a:p>
      </dgm:t>
    </dgm:pt>
    <dgm:pt modelId="{8B501DC8-91A9-4838-A6FD-19B55E399197}" type="parTrans" cxnId="{E24F68AA-BCC4-4AA8-91B2-7B87A61651CF}">
      <dgm:prSet/>
      <dgm:spPr/>
      <dgm:t>
        <a:bodyPr/>
        <a:lstStyle/>
        <a:p>
          <a:endParaRPr lang="ru-RU"/>
        </a:p>
      </dgm:t>
    </dgm:pt>
    <dgm:pt modelId="{240770CE-C815-4D9D-8021-7E43A639E3A9}" type="sibTrans" cxnId="{E24F68AA-BCC4-4AA8-91B2-7B87A61651CF}">
      <dgm:prSet/>
      <dgm:spPr/>
      <dgm:t>
        <a:bodyPr/>
        <a:lstStyle/>
        <a:p>
          <a:endParaRPr lang="ru-RU"/>
        </a:p>
      </dgm:t>
    </dgm:pt>
    <dgm:pt modelId="{E777FFFC-9A8D-4885-894A-017DDB917816}">
      <dgm:prSet phldrT="[Текст]" custT="1"/>
      <dgm:spPr/>
      <dgm:t>
        <a:bodyPr/>
        <a:lstStyle/>
        <a:p>
          <a:r>
            <a:rPr lang="ru-RU" sz="1200" dirty="0" smtClean="0"/>
            <a:t>Кластер по развитию водного туризма на реке Печора. Опорные населенные пункты – Печора, Ижма, Усть-Цильма. </a:t>
          </a:r>
          <a:endParaRPr lang="ru-RU" sz="1200" dirty="0"/>
        </a:p>
      </dgm:t>
    </dgm:pt>
    <dgm:pt modelId="{F3B6E1B1-7D7D-4859-B658-D98C5F71EE60}" type="parTrans" cxnId="{07F69939-2EED-4E6B-8B06-FEDC78488017}">
      <dgm:prSet/>
      <dgm:spPr/>
      <dgm:t>
        <a:bodyPr/>
        <a:lstStyle/>
        <a:p>
          <a:endParaRPr lang="ru-RU"/>
        </a:p>
      </dgm:t>
    </dgm:pt>
    <dgm:pt modelId="{EC2C33B5-86C2-4726-B159-FD0FC88A174B}" type="sibTrans" cxnId="{07F69939-2EED-4E6B-8B06-FEDC78488017}">
      <dgm:prSet/>
      <dgm:spPr/>
      <dgm:t>
        <a:bodyPr/>
        <a:lstStyle/>
        <a:p>
          <a:endParaRPr lang="ru-RU"/>
        </a:p>
      </dgm:t>
    </dgm:pt>
    <dgm:pt modelId="{1E2ECB80-3D7D-406E-822A-334B8DA64FF9}">
      <dgm:prSet phldrT="[Текст]" custT="1"/>
      <dgm:spPr/>
      <dgm:t>
        <a:bodyPr/>
        <a:lstStyle/>
        <a:p>
          <a:r>
            <a:rPr lang="ru-RU" sz="1600" b="1" dirty="0" smtClean="0"/>
            <a:t>Региональные туристические кластерные зоны </a:t>
          </a:r>
          <a:r>
            <a:rPr lang="ru-RU" sz="1200" dirty="0" smtClean="0"/>
            <a:t>нацелены на обслуживание внутренних туристических потоков Республики Коми и выступают как инструменты привлечения крупных инвесторов в проекты с высокой экономической эффективностью. </a:t>
          </a:r>
          <a:endParaRPr lang="ru-RU" sz="1200" dirty="0"/>
        </a:p>
      </dgm:t>
    </dgm:pt>
    <dgm:pt modelId="{3CCCA998-3F05-4ACC-8B1C-11F8217ACDC8}" type="parTrans" cxnId="{D1132FC6-E223-4C7A-9069-B97FB0AECB06}">
      <dgm:prSet/>
      <dgm:spPr/>
      <dgm:t>
        <a:bodyPr/>
        <a:lstStyle/>
        <a:p>
          <a:endParaRPr lang="ru-RU"/>
        </a:p>
      </dgm:t>
    </dgm:pt>
    <dgm:pt modelId="{7F338E72-F187-4D87-BF68-2DF86C0B6336}" type="sibTrans" cxnId="{D1132FC6-E223-4C7A-9069-B97FB0AECB06}">
      <dgm:prSet/>
      <dgm:spPr/>
      <dgm:t>
        <a:bodyPr/>
        <a:lstStyle/>
        <a:p>
          <a:endParaRPr lang="ru-RU"/>
        </a:p>
      </dgm:t>
    </dgm:pt>
    <dgm:pt modelId="{305249DE-C378-4885-B9E9-34E04C732FE9}">
      <dgm:prSet phldrT="[Текст]" custT="1"/>
      <dgm:spPr/>
      <dgm:t>
        <a:bodyPr/>
        <a:lstStyle/>
        <a:p>
          <a:r>
            <a:rPr lang="ru-RU" sz="1200" dirty="0" smtClean="0"/>
            <a:t>Туристический кластер города Сыктывкара (включая прилегающие территории). </a:t>
          </a:r>
          <a:endParaRPr lang="ru-RU" sz="1200" dirty="0"/>
        </a:p>
      </dgm:t>
    </dgm:pt>
    <dgm:pt modelId="{9FE448DA-A487-4C8D-86A5-818275315099}" type="parTrans" cxnId="{51CDF7F9-FAC9-4A43-857B-F5C09984EB79}">
      <dgm:prSet/>
      <dgm:spPr/>
      <dgm:t>
        <a:bodyPr/>
        <a:lstStyle/>
        <a:p>
          <a:endParaRPr lang="ru-RU"/>
        </a:p>
      </dgm:t>
    </dgm:pt>
    <dgm:pt modelId="{1BC640C7-DE1C-4AD4-AAD8-890CBBE82D87}" type="sibTrans" cxnId="{51CDF7F9-FAC9-4A43-857B-F5C09984EB79}">
      <dgm:prSet/>
      <dgm:spPr/>
      <dgm:t>
        <a:bodyPr/>
        <a:lstStyle/>
        <a:p>
          <a:endParaRPr lang="ru-RU"/>
        </a:p>
      </dgm:t>
    </dgm:pt>
    <dgm:pt modelId="{B38F45CB-E0C1-44B3-A383-32A4C341ACE6}">
      <dgm:prSet phldrT="[Текст]" custT="1"/>
      <dgm:spPr/>
      <dgm:t>
        <a:bodyPr/>
        <a:lstStyle/>
        <a:p>
          <a:r>
            <a:rPr lang="ru-RU" sz="1200" dirty="0" smtClean="0"/>
            <a:t>Функциональный туристический кластер «Таежное кольцо». Формируется в зоне вдоль транспортного кольца Сыктывкар - Усть-Вымь – Емва – Ухта - Усть-Кулом – Корткерос. </a:t>
          </a:r>
          <a:endParaRPr lang="ru-RU" sz="1200" dirty="0"/>
        </a:p>
      </dgm:t>
    </dgm:pt>
    <dgm:pt modelId="{A1CE00D8-AF29-4B3D-9290-5036F64B5C9C}" type="parTrans" cxnId="{28DC1824-7F4D-4DC3-93AC-33BED6999229}">
      <dgm:prSet/>
      <dgm:spPr/>
      <dgm:t>
        <a:bodyPr/>
        <a:lstStyle/>
        <a:p>
          <a:endParaRPr lang="ru-RU"/>
        </a:p>
      </dgm:t>
    </dgm:pt>
    <dgm:pt modelId="{B42FC69C-A8A4-4E67-82C8-24129A3EE7FD}" type="sibTrans" cxnId="{28DC1824-7F4D-4DC3-93AC-33BED6999229}">
      <dgm:prSet/>
      <dgm:spPr/>
      <dgm:t>
        <a:bodyPr/>
        <a:lstStyle/>
        <a:p>
          <a:endParaRPr lang="ru-RU"/>
        </a:p>
      </dgm:t>
    </dgm:pt>
    <dgm:pt modelId="{1AAEFA04-33A3-469F-A154-D845901F9C9E}">
      <dgm:prSet phldrT="[Текст]" custT="1"/>
      <dgm:spPr/>
      <dgm:t>
        <a:bodyPr/>
        <a:lstStyle/>
        <a:p>
          <a:r>
            <a:rPr lang="ru-RU" sz="1600" b="1" dirty="0" smtClean="0"/>
            <a:t>Муниципальные туристические кластерные зоны</a:t>
          </a:r>
          <a:r>
            <a:rPr lang="ru-RU" sz="1600" dirty="0" smtClean="0"/>
            <a:t> </a:t>
          </a:r>
          <a:r>
            <a:rPr lang="ru-RU" sz="1300" dirty="0" smtClean="0"/>
            <a:t>выступают, в первую очередь, как инструмент развития территорий. </a:t>
          </a:r>
          <a:endParaRPr lang="ru-RU" sz="1300" dirty="0"/>
        </a:p>
      </dgm:t>
    </dgm:pt>
    <dgm:pt modelId="{DB769684-7571-4C8C-818A-52456A9AA821}" type="parTrans" cxnId="{7C64235F-34AC-4E1B-943A-F5B319D45FC8}">
      <dgm:prSet/>
      <dgm:spPr/>
      <dgm:t>
        <a:bodyPr/>
        <a:lstStyle/>
        <a:p>
          <a:endParaRPr lang="ru-RU"/>
        </a:p>
      </dgm:t>
    </dgm:pt>
    <dgm:pt modelId="{697CA8DB-7CD9-4B07-8D3F-AE4D1AB84CA3}" type="sibTrans" cxnId="{7C64235F-34AC-4E1B-943A-F5B319D45FC8}">
      <dgm:prSet/>
      <dgm:spPr/>
      <dgm:t>
        <a:bodyPr/>
        <a:lstStyle/>
        <a:p>
          <a:endParaRPr lang="ru-RU"/>
        </a:p>
      </dgm:t>
    </dgm:pt>
    <dgm:pt modelId="{1616797B-91AE-4D41-82BD-BE62E64FF0EA}">
      <dgm:prSet phldrT="[Текст]" custT="1"/>
      <dgm:spPr/>
      <dgm:t>
        <a:bodyPr/>
        <a:lstStyle/>
        <a:p>
          <a:r>
            <a:rPr lang="ru-RU" sz="1200" dirty="0" smtClean="0"/>
            <a:t>Кластер конгрессного туризма «Ухта» </a:t>
          </a:r>
          <a:endParaRPr lang="ru-RU" sz="1200" dirty="0"/>
        </a:p>
      </dgm:t>
    </dgm:pt>
    <dgm:pt modelId="{53B885D5-3C8F-4D7E-80E9-90D5F4B9D0CB}" type="parTrans" cxnId="{9D688425-A698-4B01-938A-6930EC0D03BE}">
      <dgm:prSet/>
      <dgm:spPr/>
      <dgm:t>
        <a:bodyPr/>
        <a:lstStyle/>
        <a:p>
          <a:endParaRPr lang="ru-RU"/>
        </a:p>
      </dgm:t>
    </dgm:pt>
    <dgm:pt modelId="{EEE02F04-EE5A-46C6-8ACF-BE51B8316D45}" type="sibTrans" cxnId="{9D688425-A698-4B01-938A-6930EC0D03BE}">
      <dgm:prSet/>
      <dgm:spPr/>
      <dgm:t>
        <a:bodyPr/>
        <a:lstStyle/>
        <a:p>
          <a:endParaRPr lang="ru-RU"/>
        </a:p>
      </dgm:t>
    </dgm:pt>
    <dgm:pt modelId="{574D6C20-E30F-4548-9AAA-166CA6D655E3}">
      <dgm:prSet phldrT="[Текст]" custT="1"/>
      <dgm:spPr/>
      <dgm:t>
        <a:bodyPr/>
        <a:lstStyle/>
        <a:p>
          <a:r>
            <a:rPr lang="ru-RU" sz="1200" dirty="0" smtClean="0"/>
            <a:t>Перспективный кластер мемориального и природного туризма «Воркута» </a:t>
          </a:r>
          <a:endParaRPr lang="ru-RU" sz="1200" dirty="0"/>
        </a:p>
      </dgm:t>
    </dgm:pt>
    <dgm:pt modelId="{5C285C62-10B7-4184-9C5F-19516439A543}" type="parTrans" cxnId="{E884E011-FCC4-4AD6-A2AD-C867346694B5}">
      <dgm:prSet/>
      <dgm:spPr/>
      <dgm:t>
        <a:bodyPr/>
        <a:lstStyle/>
        <a:p>
          <a:endParaRPr lang="ru-RU"/>
        </a:p>
      </dgm:t>
    </dgm:pt>
    <dgm:pt modelId="{0B47420C-B9FC-4C8F-8325-88D918ED2BA5}" type="sibTrans" cxnId="{E884E011-FCC4-4AD6-A2AD-C867346694B5}">
      <dgm:prSet/>
      <dgm:spPr/>
      <dgm:t>
        <a:bodyPr/>
        <a:lstStyle/>
        <a:p>
          <a:endParaRPr lang="ru-RU"/>
        </a:p>
      </dgm:t>
    </dgm:pt>
    <dgm:pt modelId="{A459A77A-55C3-4790-99EC-07E47EBEF69A}">
      <dgm:prSet phldrT="[Текст]" custT="1"/>
      <dgm:spPr/>
      <dgm:t>
        <a:bodyPr/>
        <a:lstStyle/>
        <a:p>
          <a:r>
            <a:rPr lang="ru-RU" sz="1200" dirty="0" smtClean="0"/>
            <a:t>Комплексный кластер природного и активного туризма «Северный» (Воркута-Инта-Вуктыл).</a:t>
          </a:r>
          <a:endParaRPr lang="ru-RU" sz="1200" dirty="0"/>
        </a:p>
      </dgm:t>
    </dgm:pt>
    <dgm:pt modelId="{5E03FB21-5C01-4CBB-9992-0EE2BA9F0A68}" type="parTrans" cxnId="{6F7256B7-A07E-449F-A751-3FB7BDFB63D4}">
      <dgm:prSet/>
      <dgm:spPr/>
      <dgm:t>
        <a:bodyPr/>
        <a:lstStyle/>
        <a:p>
          <a:endParaRPr lang="ru-RU"/>
        </a:p>
      </dgm:t>
    </dgm:pt>
    <dgm:pt modelId="{4CC2551F-89C0-426B-95C9-0C805FE96D41}" type="sibTrans" cxnId="{6F7256B7-A07E-449F-A751-3FB7BDFB63D4}">
      <dgm:prSet/>
      <dgm:spPr/>
      <dgm:t>
        <a:bodyPr/>
        <a:lstStyle/>
        <a:p>
          <a:endParaRPr lang="ru-RU"/>
        </a:p>
      </dgm:t>
    </dgm:pt>
    <dgm:pt modelId="{3E69BED3-47FF-4D27-BC55-E85BBAB0D269}">
      <dgm:prSet phldrT="[Текст]" custT="1"/>
      <dgm:spPr/>
      <dgm:t>
        <a:bodyPr/>
        <a:lstStyle/>
        <a:p>
          <a:r>
            <a:rPr lang="ru-RU" sz="1200" dirty="0" smtClean="0"/>
            <a:t>Кластер экологического туризма «</a:t>
          </a:r>
          <a:r>
            <a:rPr lang="ru-RU" sz="1200" dirty="0" err="1" smtClean="0"/>
            <a:t>Печоро-Илычский</a:t>
          </a:r>
          <a:r>
            <a:rPr lang="ru-RU" sz="1200" dirty="0" smtClean="0"/>
            <a:t>» </a:t>
          </a:r>
          <a:endParaRPr lang="ru-RU" sz="1200" dirty="0"/>
        </a:p>
      </dgm:t>
    </dgm:pt>
    <dgm:pt modelId="{B138345D-3A9B-4608-A465-29C1CDF5FEA9}" type="parTrans" cxnId="{101EAEB7-FE4A-4444-94C1-ADAE9EBC444B}">
      <dgm:prSet/>
      <dgm:spPr/>
      <dgm:t>
        <a:bodyPr/>
        <a:lstStyle/>
        <a:p>
          <a:endParaRPr lang="ru-RU"/>
        </a:p>
      </dgm:t>
    </dgm:pt>
    <dgm:pt modelId="{339EA02F-1E8A-48B8-AFD6-1D6AB050380C}" type="sibTrans" cxnId="{101EAEB7-FE4A-4444-94C1-ADAE9EBC444B}">
      <dgm:prSet/>
      <dgm:spPr/>
      <dgm:t>
        <a:bodyPr/>
        <a:lstStyle/>
        <a:p>
          <a:endParaRPr lang="ru-RU"/>
        </a:p>
      </dgm:t>
    </dgm:pt>
    <dgm:pt modelId="{B2AA0CB1-E4CB-4B7A-BF15-8C6EF045F9DD}">
      <dgm:prSet phldrT="[Текст]" custT="1"/>
      <dgm:spPr/>
      <dgm:t>
        <a:bodyPr/>
        <a:lstStyle/>
        <a:p>
          <a:r>
            <a:rPr lang="ru-RU" sz="1200" dirty="0" smtClean="0"/>
            <a:t>Кластер природного туризма по базовому маршруту «Ожерелье </a:t>
          </a:r>
          <a:r>
            <a:rPr lang="ru-RU" sz="1200" dirty="0" err="1" smtClean="0"/>
            <a:t>Удоры</a:t>
          </a:r>
          <a:r>
            <a:rPr lang="ru-RU" sz="1200" dirty="0" smtClean="0"/>
            <a:t>» </a:t>
          </a:r>
          <a:endParaRPr lang="ru-RU" sz="1200" dirty="0"/>
        </a:p>
      </dgm:t>
    </dgm:pt>
    <dgm:pt modelId="{6BAAD973-A2D2-4D2F-B945-C9EE61C82CD8}" type="parTrans" cxnId="{C941AA7B-74EA-422D-A010-F563635BEB3C}">
      <dgm:prSet/>
      <dgm:spPr/>
      <dgm:t>
        <a:bodyPr/>
        <a:lstStyle/>
        <a:p>
          <a:endParaRPr lang="ru-RU"/>
        </a:p>
      </dgm:t>
    </dgm:pt>
    <dgm:pt modelId="{7E82440F-1515-4DA5-8A9E-2D5964635366}" type="sibTrans" cxnId="{C941AA7B-74EA-422D-A010-F563635BEB3C}">
      <dgm:prSet/>
      <dgm:spPr/>
      <dgm:t>
        <a:bodyPr/>
        <a:lstStyle/>
        <a:p>
          <a:endParaRPr lang="ru-RU"/>
        </a:p>
      </dgm:t>
    </dgm:pt>
    <dgm:pt modelId="{A99812BB-3683-409D-80F6-7FAC67B1F3C6}">
      <dgm:prSet phldrT="[Текст]" custT="1"/>
      <dgm:spPr/>
      <dgm:t>
        <a:bodyPr/>
        <a:lstStyle/>
        <a:p>
          <a:r>
            <a:rPr lang="ru-RU" sz="1200" dirty="0" smtClean="0"/>
            <a:t> Автомобильный кластер природного и спортивного туризма Южный</a:t>
          </a:r>
          <a:endParaRPr lang="ru-RU" sz="1200" dirty="0"/>
        </a:p>
      </dgm:t>
    </dgm:pt>
    <dgm:pt modelId="{4783B427-0311-4FF9-B069-E9E45E119A74}" type="parTrans" cxnId="{7AE0A77E-2C9A-40CA-8157-2C2B9120BA00}">
      <dgm:prSet/>
      <dgm:spPr/>
      <dgm:t>
        <a:bodyPr/>
        <a:lstStyle/>
        <a:p>
          <a:endParaRPr lang="ru-RU"/>
        </a:p>
      </dgm:t>
    </dgm:pt>
    <dgm:pt modelId="{A9C06CBA-5D67-414D-955D-2AA73748A84F}" type="sibTrans" cxnId="{7AE0A77E-2C9A-40CA-8157-2C2B9120BA00}">
      <dgm:prSet/>
      <dgm:spPr/>
      <dgm:t>
        <a:bodyPr/>
        <a:lstStyle/>
        <a:p>
          <a:endParaRPr lang="ru-RU"/>
        </a:p>
      </dgm:t>
    </dgm:pt>
    <dgm:pt modelId="{7DB8E8AD-08FB-490E-84CE-57794405AE42}" type="pres">
      <dgm:prSet presAssocID="{2D9012BA-E50A-4CEB-9DD8-A82E4876661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8DDD21-BB09-4C60-BFD4-848B7208704A}" type="pres">
      <dgm:prSet presAssocID="{8B42DD20-B571-4D04-8AE6-DA3DF6A1CD23}" presName="comp" presStyleCnt="0"/>
      <dgm:spPr/>
    </dgm:pt>
    <dgm:pt modelId="{793E63C5-5419-400A-9A1C-C680B2177285}" type="pres">
      <dgm:prSet presAssocID="{8B42DD20-B571-4D04-8AE6-DA3DF6A1CD23}" presName="box" presStyleLbl="node1" presStyleIdx="0" presStyleCnt="3" custScaleY="292107"/>
      <dgm:spPr/>
      <dgm:t>
        <a:bodyPr/>
        <a:lstStyle/>
        <a:p>
          <a:endParaRPr lang="ru-RU"/>
        </a:p>
      </dgm:t>
    </dgm:pt>
    <dgm:pt modelId="{A67DBEFE-9878-4CD6-8F38-D692CDE02F78}" type="pres">
      <dgm:prSet presAssocID="{8B42DD20-B571-4D04-8AE6-DA3DF6A1CD23}" presName="img" presStyleLbl="fgImgPlace1" presStyleIdx="0" presStyleCnt="3" custScaleY="27743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AF3EF91-115B-4A40-95C1-A64BFE4B3325}" type="pres">
      <dgm:prSet presAssocID="{8B42DD20-B571-4D04-8AE6-DA3DF6A1CD2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40243-7465-4D94-B77D-5F80344CD03B}" type="pres">
      <dgm:prSet presAssocID="{531F302E-D29B-49B3-B277-083DBEE5F61C}" presName="spacer" presStyleCnt="0"/>
      <dgm:spPr/>
    </dgm:pt>
    <dgm:pt modelId="{C164E2F3-B839-44EE-A864-69AD2149AA62}" type="pres">
      <dgm:prSet presAssocID="{1E2ECB80-3D7D-406E-822A-334B8DA64FF9}" presName="comp" presStyleCnt="0"/>
      <dgm:spPr/>
    </dgm:pt>
    <dgm:pt modelId="{1F86A859-B382-48F7-827E-596DAE3EC47E}" type="pres">
      <dgm:prSet presAssocID="{1E2ECB80-3D7D-406E-822A-334B8DA64FF9}" presName="box" presStyleLbl="node1" presStyleIdx="1" presStyleCnt="3" custScaleY="258694"/>
      <dgm:spPr/>
      <dgm:t>
        <a:bodyPr/>
        <a:lstStyle/>
        <a:p>
          <a:endParaRPr lang="ru-RU"/>
        </a:p>
      </dgm:t>
    </dgm:pt>
    <dgm:pt modelId="{8C38C624-C3AD-4D92-AD8E-73B45DE1DA6F}" type="pres">
      <dgm:prSet presAssocID="{1E2ECB80-3D7D-406E-822A-334B8DA64FF9}" presName="img" presStyleLbl="fgImgPlace1" presStyleIdx="1" presStyleCnt="3" custScaleY="28355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8F63F11-4053-4EEF-817B-49B94C4A6211}" type="pres">
      <dgm:prSet presAssocID="{1E2ECB80-3D7D-406E-822A-334B8DA64FF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64E07-16D9-42E9-869B-50EA109C227C}" type="pres">
      <dgm:prSet presAssocID="{7F338E72-F187-4D87-BF68-2DF86C0B6336}" presName="spacer" presStyleCnt="0"/>
      <dgm:spPr/>
    </dgm:pt>
    <dgm:pt modelId="{58159AD9-DBB0-4FB5-957A-ED69E1433E74}" type="pres">
      <dgm:prSet presAssocID="{1AAEFA04-33A3-469F-A154-D845901F9C9E}" presName="comp" presStyleCnt="0"/>
      <dgm:spPr/>
    </dgm:pt>
    <dgm:pt modelId="{8887E64A-A0C4-4AF4-AAAA-19EC521FFA4B}" type="pres">
      <dgm:prSet presAssocID="{1AAEFA04-33A3-469F-A154-D845901F9C9E}" presName="box" presStyleLbl="node1" presStyleIdx="2" presStyleCnt="3" custScaleY="243117"/>
      <dgm:spPr/>
      <dgm:t>
        <a:bodyPr/>
        <a:lstStyle/>
        <a:p>
          <a:endParaRPr lang="ru-RU"/>
        </a:p>
      </dgm:t>
    </dgm:pt>
    <dgm:pt modelId="{758FDCFD-C2D8-460D-9AB1-D705CFA31382}" type="pres">
      <dgm:prSet presAssocID="{1AAEFA04-33A3-469F-A154-D845901F9C9E}" presName="img" presStyleLbl="fgImgPlace1" presStyleIdx="2" presStyleCnt="3" custScaleY="29408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7BFEB25-57EA-4FE2-BFEA-9D8DF536C89E}" type="pres">
      <dgm:prSet presAssocID="{1AAEFA04-33A3-469F-A154-D845901F9C9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84E011-FCC4-4AD6-A2AD-C867346694B5}" srcId="{1AAEFA04-33A3-469F-A154-D845901F9C9E}" destId="{574D6C20-E30F-4548-9AAA-166CA6D655E3}" srcOrd="1" destOrd="0" parTransId="{5C285C62-10B7-4184-9C5F-19516439A543}" sibTransId="{0B47420C-B9FC-4C8F-8325-88D918ED2BA5}"/>
    <dgm:cxn modelId="{5B8AF069-B7BB-4DFB-B81A-35E399D08EDE}" type="presOf" srcId="{1AAEFA04-33A3-469F-A154-D845901F9C9E}" destId="{8887E64A-A0C4-4AF4-AAAA-19EC521FFA4B}" srcOrd="0" destOrd="0" presId="urn:microsoft.com/office/officeart/2005/8/layout/vList4#1"/>
    <dgm:cxn modelId="{28DC1824-7F4D-4DC3-93AC-33BED6999229}" srcId="{1E2ECB80-3D7D-406E-822A-334B8DA64FF9}" destId="{B38F45CB-E0C1-44B3-A383-32A4C341ACE6}" srcOrd="1" destOrd="0" parTransId="{A1CE00D8-AF29-4B3D-9290-5036F64B5C9C}" sibTransId="{B42FC69C-A8A4-4E67-82C8-24129A3EE7FD}"/>
    <dgm:cxn modelId="{7AE0A77E-2C9A-40CA-8157-2C2B9120BA00}" srcId="{1AAEFA04-33A3-469F-A154-D845901F9C9E}" destId="{A99812BB-3683-409D-80F6-7FAC67B1F3C6}" srcOrd="4" destOrd="0" parTransId="{4783B427-0311-4FF9-B069-E9E45E119A74}" sibTransId="{A9C06CBA-5D67-414D-955D-2AA73748A84F}"/>
    <dgm:cxn modelId="{7C64235F-34AC-4E1B-943A-F5B319D45FC8}" srcId="{2D9012BA-E50A-4CEB-9DD8-A82E48766614}" destId="{1AAEFA04-33A3-469F-A154-D845901F9C9E}" srcOrd="2" destOrd="0" parTransId="{DB769684-7571-4C8C-818A-52456A9AA821}" sibTransId="{697CA8DB-7CD9-4B07-8D3F-AE4D1AB84CA3}"/>
    <dgm:cxn modelId="{B8BD574F-6994-4DB1-9EA4-9A2D847564D9}" type="presOf" srcId="{2D9012BA-E50A-4CEB-9DD8-A82E48766614}" destId="{7DB8E8AD-08FB-490E-84CE-57794405AE42}" srcOrd="0" destOrd="0" presId="urn:microsoft.com/office/officeart/2005/8/layout/vList4#1"/>
    <dgm:cxn modelId="{9D688425-A698-4B01-938A-6930EC0D03BE}" srcId="{1AAEFA04-33A3-469F-A154-D845901F9C9E}" destId="{1616797B-91AE-4D41-82BD-BE62E64FF0EA}" srcOrd="0" destOrd="0" parTransId="{53B885D5-3C8F-4D7E-80E9-90D5F4B9D0CB}" sibTransId="{EEE02F04-EE5A-46C6-8ACF-BE51B8316D45}"/>
    <dgm:cxn modelId="{AC329F0F-73FC-48E9-8C04-23715AF2E0A1}" type="presOf" srcId="{B38F45CB-E0C1-44B3-A383-32A4C341ACE6}" destId="{B8F63F11-4053-4EEF-817B-49B94C4A6211}" srcOrd="1" destOrd="2" presId="urn:microsoft.com/office/officeart/2005/8/layout/vList4#1"/>
    <dgm:cxn modelId="{6F7256B7-A07E-449F-A751-3FB7BDFB63D4}" srcId="{1E2ECB80-3D7D-406E-822A-334B8DA64FF9}" destId="{A459A77A-55C3-4790-99EC-07E47EBEF69A}" srcOrd="2" destOrd="0" parTransId="{5E03FB21-5C01-4CBB-9992-0EE2BA9F0A68}" sibTransId="{4CC2551F-89C0-426B-95C9-0C805FE96D41}"/>
    <dgm:cxn modelId="{4FD2CA66-6D53-4DA7-95F7-55543F924676}" type="presOf" srcId="{8B42DD20-B571-4D04-8AE6-DA3DF6A1CD23}" destId="{793E63C5-5419-400A-9A1C-C680B2177285}" srcOrd="0" destOrd="0" presId="urn:microsoft.com/office/officeart/2005/8/layout/vList4#1"/>
    <dgm:cxn modelId="{F86CBAF1-97E8-435F-A727-B02B91AD2F4D}" type="presOf" srcId="{A99812BB-3683-409D-80F6-7FAC67B1F3C6}" destId="{C7BFEB25-57EA-4FE2-BFEA-9D8DF536C89E}" srcOrd="1" destOrd="5" presId="urn:microsoft.com/office/officeart/2005/8/layout/vList4#1"/>
    <dgm:cxn modelId="{9DA2304D-BBF8-4938-8464-71EBEF6F801F}" type="presOf" srcId="{8B42DD20-B571-4D04-8AE6-DA3DF6A1CD23}" destId="{CAF3EF91-115B-4A40-95C1-A64BFE4B3325}" srcOrd="1" destOrd="0" presId="urn:microsoft.com/office/officeart/2005/8/layout/vList4#1"/>
    <dgm:cxn modelId="{5E6F2F17-70C0-48EC-9967-96A52C42F661}" type="presOf" srcId="{3E69BED3-47FF-4D27-BC55-E85BBAB0D269}" destId="{C7BFEB25-57EA-4FE2-BFEA-9D8DF536C89E}" srcOrd="1" destOrd="3" presId="urn:microsoft.com/office/officeart/2005/8/layout/vList4#1"/>
    <dgm:cxn modelId="{101EAEB7-FE4A-4444-94C1-ADAE9EBC444B}" srcId="{1AAEFA04-33A3-469F-A154-D845901F9C9E}" destId="{3E69BED3-47FF-4D27-BC55-E85BBAB0D269}" srcOrd="2" destOrd="0" parTransId="{B138345D-3A9B-4608-A465-29C1CDF5FEA9}" sibTransId="{339EA02F-1E8A-48B8-AFD6-1D6AB050380C}"/>
    <dgm:cxn modelId="{C5434461-BE98-4804-BA0E-EB3E12588C7B}" type="presOf" srcId="{1616797B-91AE-4D41-82BD-BE62E64FF0EA}" destId="{C7BFEB25-57EA-4FE2-BFEA-9D8DF536C89E}" srcOrd="1" destOrd="1" presId="urn:microsoft.com/office/officeart/2005/8/layout/vList4#1"/>
    <dgm:cxn modelId="{C0823D03-1EE6-4838-A465-1EBE9787E1FB}" type="presOf" srcId="{3E69BED3-47FF-4D27-BC55-E85BBAB0D269}" destId="{8887E64A-A0C4-4AF4-AAAA-19EC521FFA4B}" srcOrd="0" destOrd="3" presId="urn:microsoft.com/office/officeart/2005/8/layout/vList4#1"/>
    <dgm:cxn modelId="{E24F68AA-BCC4-4AA8-91B2-7B87A61651CF}" srcId="{8B42DD20-B571-4D04-8AE6-DA3DF6A1CD23}" destId="{070E4217-CE7F-4C85-8BCA-0C95E4B3CB0B}" srcOrd="0" destOrd="0" parTransId="{8B501DC8-91A9-4838-A6FD-19B55E399197}" sibTransId="{240770CE-C815-4D9D-8021-7E43A639E3A9}"/>
    <dgm:cxn modelId="{A5DACB63-BD8E-4BC5-BDC1-6172F0BC8D89}" type="presOf" srcId="{574D6C20-E30F-4548-9AAA-166CA6D655E3}" destId="{C7BFEB25-57EA-4FE2-BFEA-9D8DF536C89E}" srcOrd="1" destOrd="2" presId="urn:microsoft.com/office/officeart/2005/8/layout/vList4#1"/>
    <dgm:cxn modelId="{E0E20654-0145-4AF3-81ED-18924B540883}" type="presOf" srcId="{A99812BB-3683-409D-80F6-7FAC67B1F3C6}" destId="{8887E64A-A0C4-4AF4-AAAA-19EC521FFA4B}" srcOrd="0" destOrd="5" presId="urn:microsoft.com/office/officeart/2005/8/layout/vList4#1"/>
    <dgm:cxn modelId="{32C763E2-0275-4BD9-BDD9-6F57D0973E0C}" type="presOf" srcId="{A459A77A-55C3-4790-99EC-07E47EBEF69A}" destId="{1F86A859-B382-48F7-827E-596DAE3EC47E}" srcOrd="0" destOrd="3" presId="urn:microsoft.com/office/officeart/2005/8/layout/vList4#1"/>
    <dgm:cxn modelId="{1E6B3C03-A9D0-4238-990E-2EC0C946A577}" type="presOf" srcId="{1E2ECB80-3D7D-406E-822A-334B8DA64FF9}" destId="{B8F63F11-4053-4EEF-817B-49B94C4A6211}" srcOrd="1" destOrd="0" presId="urn:microsoft.com/office/officeart/2005/8/layout/vList4#1"/>
    <dgm:cxn modelId="{01AD5466-2B11-4A2B-9FEB-317F197F7BA0}" type="presOf" srcId="{574D6C20-E30F-4548-9AAA-166CA6D655E3}" destId="{8887E64A-A0C4-4AF4-AAAA-19EC521FFA4B}" srcOrd="0" destOrd="2" presId="urn:microsoft.com/office/officeart/2005/8/layout/vList4#1"/>
    <dgm:cxn modelId="{2A4BB1CA-AD2F-4867-BDB0-63954F1184ED}" type="presOf" srcId="{070E4217-CE7F-4C85-8BCA-0C95E4B3CB0B}" destId="{CAF3EF91-115B-4A40-95C1-A64BFE4B3325}" srcOrd="1" destOrd="1" presId="urn:microsoft.com/office/officeart/2005/8/layout/vList4#1"/>
    <dgm:cxn modelId="{80444D22-C559-4454-B963-97CB144DF0C8}" type="presOf" srcId="{B38F45CB-E0C1-44B3-A383-32A4C341ACE6}" destId="{1F86A859-B382-48F7-827E-596DAE3EC47E}" srcOrd="0" destOrd="2" presId="urn:microsoft.com/office/officeart/2005/8/layout/vList4#1"/>
    <dgm:cxn modelId="{06506CCC-F3CC-4EEE-BC38-0634F9C7D2F6}" srcId="{2D9012BA-E50A-4CEB-9DD8-A82E48766614}" destId="{8B42DD20-B571-4D04-8AE6-DA3DF6A1CD23}" srcOrd="0" destOrd="0" parTransId="{41E2767D-C8CF-49C4-860C-DDD959F05A31}" sibTransId="{531F302E-D29B-49B3-B277-083DBEE5F61C}"/>
    <dgm:cxn modelId="{07F69939-2EED-4E6B-8B06-FEDC78488017}" srcId="{8B42DD20-B571-4D04-8AE6-DA3DF6A1CD23}" destId="{E777FFFC-9A8D-4885-894A-017DDB917816}" srcOrd="1" destOrd="0" parTransId="{F3B6E1B1-7D7D-4859-B658-D98C5F71EE60}" sibTransId="{EC2C33B5-86C2-4726-B159-FD0FC88A174B}"/>
    <dgm:cxn modelId="{86237FC2-746F-464F-973E-8CB86B56DCBF}" type="presOf" srcId="{070E4217-CE7F-4C85-8BCA-0C95E4B3CB0B}" destId="{793E63C5-5419-400A-9A1C-C680B2177285}" srcOrd="0" destOrd="1" presId="urn:microsoft.com/office/officeart/2005/8/layout/vList4#1"/>
    <dgm:cxn modelId="{0F5D8D4A-1F5C-4B68-ACEE-94CA548DFDBD}" type="presOf" srcId="{B2AA0CB1-E4CB-4B7A-BF15-8C6EF045F9DD}" destId="{C7BFEB25-57EA-4FE2-BFEA-9D8DF536C89E}" srcOrd="1" destOrd="4" presId="urn:microsoft.com/office/officeart/2005/8/layout/vList4#1"/>
    <dgm:cxn modelId="{C941AA7B-74EA-422D-A010-F563635BEB3C}" srcId="{1AAEFA04-33A3-469F-A154-D845901F9C9E}" destId="{B2AA0CB1-E4CB-4B7A-BF15-8C6EF045F9DD}" srcOrd="3" destOrd="0" parTransId="{6BAAD973-A2D2-4D2F-B945-C9EE61C82CD8}" sibTransId="{7E82440F-1515-4DA5-8A9E-2D5964635366}"/>
    <dgm:cxn modelId="{4D5908DE-086E-41B8-889D-B79E16071B55}" type="presOf" srcId="{E777FFFC-9A8D-4885-894A-017DDB917816}" destId="{CAF3EF91-115B-4A40-95C1-A64BFE4B3325}" srcOrd="1" destOrd="2" presId="urn:microsoft.com/office/officeart/2005/8/layout/vList4#1"/>
    <dgm:cxn modelId="{A58611CD-0C2E-4A7D-8FAC-5D1800C3DC49}" type="presOf" srcId="{305249DE-C378-4885-B9E9-34E04C732FE9}" destId="{1F86A859-B382-48F7-827E-596DAE3EC47E}" srcOrd="0" destOrd="1" presId="urn:microsoft.com/office/officeart/2005/8/layout/vList4#1"/>
    <dgm:cxn modelId="{A7CD56B1-099A-4BE1-BAAC-012685260A22}" type="presOf" srcId="{E777FFFC-9A8D-4885-894A-017DDB917816}" destId="{793E63C5-5419-400A-9A1C-C680B2177285}" srcOrd="0" destOrd="2" presId="urn:microsoft.com/office/officeart/2005/8/layout/vList4#1"/>
    <dgm:cxn modelId="{2BDED00D-495D-4311-A8A1-86C80609AF17}" type="presOf" srcId="{A459A77A-55C3-4790-99EC-07E47EBEF69A}" destId="{B8F63F11-4053-4EEF-817B-49B94C4A6211}" srcOrd="1" destOrd="3" presId="urn:microsoft.com/office/officeart/2005/8/layout/vList4#1"/>
    <dgm:cxn modelId="{D1132FC6-E223-4C7A-9069-B97FB0AECB06}" srcId="{2D9012BA-E50A-4CEB-9DD8-A82E48766614}" destId="{1E2ECB80-3D7D-406E-822A-334B8DA64FF9}" srcOrd="1" destOrd="0" parTransId="{3CCCA998-3F05-4ACC-8B1C-11F8217ACDC8}" sibTransId="{7F338E72-F187-4D87-BF68-2DF86C0B6336}"/>
    <dgm:cxn modelId="{ECF5349A-4684-4D65-94C8-CD9382F2F916}" type="presOf" srcId="{305249DE-C378-4885-B9E9-34E04C732FE9}" destId="{B8F63F11-4053-4EEF-817B-49B94C4A6211}" srcOrd="1" destOrd="1" presId="urn:microsoft.com/office/officeart/2005/8/layout/vList4#1"/>
    <dgm:cxn modelId="{7A572D10-11B0-4EE7-A45B-AEA1095BAF6C}" type="presOf" srcId="{1AAEFA04-33A3-469F-A154-D845901F9C9E}" destId="{C7BFEB25-57EA-4FE2-BFEA-9D8DF536C89E}" srcOrd="1" destOrd="0" presId="urn:microsoft.com/office/officeart/2005/8/layout/vList4#1"/>
    <dgm:cxn modelId="{C8EEB19E-AAAD-4F55-96E9-EBCF68D6726D}" type="presOf" srcId="{1E2ECB80-3D7D-406E-822A-334B8DA64FF9}" destId="{1F86A859-B382-48F7-827E-596DAE3EC47E}" srcOrd="0" destOrd="0" presId="urn:microsoft.com/office/officeart/2005/8/layout/vList4#1"/>
    <dgm:cxn modelId="{6AFB9ED6-1235-4781-A5CD-5493597A81AA}" type="presOf" srcId="{B2AA0CB1-E4CB-4B7A-BF15-8C6EF045F9DD}" destId="{8887E64A-A0C4-4AF4-AAAA-19EC521FFA4B}" srcOrd="0" destOrd="4" presId="urn:microsoft.com/office/officeart/2005/8/layout/vList4#1"/>
    <dgm:cxn modelId="{51CDF7F9-FAC9-4A43-857B-F5C09984EB79}" srcId="{1E2ECB80-3D7D-406E-822A-334B8DA64FF9}" destId="{305249DE-C378-4885-B9E9-34E04C732FE9}" srcOrd="0" destOrd="0" parTransId="{9FE448DA-A487-4C8D-86A5-818275315099}" sibTransId="{1BC640C7-DE1C-4AD4-AAD8-890CBBE82D87}"/>
    <dgm:cxn modelId="{24B578E6-8010-4E37-8308-00FD39CAF230}" type="presOf" srcId="{1616797B-91AE-4D41-82BD-BE62E64FF0EA}" destId="{8887E64A-A0C4-4AF4-AAAA-19EC521FFA4B}" srcOrd="0" destOrd="1" presId="urn:microsoft.com/office/officeart/2005/8/layout/vList4#1"/>
    <dgm:cxn modelId="{09E55CED-5357-408C-B88E-D6697CA6FA48}" type="presParOf" srcId="{7DB8E8AD-08FB-490E-84CE-57794405AE42}" destId="{278DDD21-BB09-4C60-BFD4-848B7208704A}" srcOrd="0" destOrd="0" presId="urn:microsoft.com/office/officeart/2005/8/layout/vList4#1"/>
    <dgm:cxn modelId="{1C346AF5-E156-4997-BABB-AA542574C7E1}" type="presParOf" srcId="{278DDD21-BB09-4C60-BFD4-848B7208704A}" destId="{793E63C5-5419-400A-9A1C-C680B2177285}" srcOrd="0" destOrd="0" presId="urn:microsoft.com/office/officeart/2005/8/layout/vList4#1"/>
    <dgm:cxn modelId="{05B6CA81-3B2B-4C6D-8932-BBEC6D001F45}" type="presParOf" srcId="{278DDD21-BB09-4C60-BFD4-848B7208704A}" destId="{A67DBEFE-9878-4CD6-8F38-D692CDE02F78}" srcOrd="1" destOrd="0" presId="urn:microsoft.com/office/officeart/2005/8/layout/vList4#1"/>
    <dgm:cxn modelId="{40BD85E4-15E8-429B-AD43-C7DD56130A87}" type="presParOf" srcId="{278DDD21-BB09-4C60-BFD4-848B7208704A}" destId="{CAF3EF91-115B-4A40-95C1-A64BFE4B3325}" srcOrd="2" destOrd="0" presId="urn:microsoft.com/office/officeart/2005/8/layout/vList4#1"/>
    <dgm:cxn modelId="{2ED160FB-813F-4FCC-8401-E0E74F06D05C}" type="presParOf" srcId="{7DB8E8AD-08FB-490E-84CE-57794405AE42}" destId="{D9F40243-7465-4D94-B77D-5F80344CD03B}" srcOrd="1" destOrd="0" presId="urn:microsoft.com/office/officeart/2005/8/layout/vList4#1"/>
    <dgm:cxn modelId="{6E8DCFA0-EA8B-421F-A24D-B5FF60B62DFA}" type="presParOf" srcId="{7DB8E8AD-08FB-490E-84CE-57794405AE42}" destId="{C164E2F3-B839-44EE-A864-69AD2149AA62}" srcOrd="2" destOrd="0" presId="urn:microsoft.com/office/officeart/2005/8/layout/vList4#1"/>
    <dgm:cxn modelId="{3E5FA633-AC43-46BB-99A3-ADB6763BC5AC}" type="presParOf" srcId="{C164E2F3-B839-44EE-A864-69AD2149AA62}" destId="{1F86A859-B382-48F7-827E-596DAE3EC47E}" srcOrd="0" destOrd="0" presId="urn:microsoft.com/office/officeart/2005/8/layout/vList4#1"/>
    <dgm:cxn modelId="{5A1A8C77-C5DC-4781-932D-09E3912BAB39}" type="presParOf" srcId="{C164E2F3-B839-44EE-A864-69AD2149AA62}" destId="{8C38C624-C3AD-4D92-AD8E-73B45DE1DA6F}" srcOrd="1" destOrd="0" presId="urn:microsoft.com/office/officeart/2005/8/layout/vList4#1"/>
    <dgm:cxn modelId="{E7536A17-3ED0-4C38-9C2D-E48B95F60DB8}" type="presParOf" srcId="{C164E2F3-B839-44EE-A864-69AD2149AA62}" destId="{B8F63F11-4053-4EEF-817B-49B94C4A6211}" srcOrd="2" destOrd="0" presId="urn:microsoft.com/office/officeart/2005/8/layout/vList4#1"/>
    <dgm:cxn modelId="{788234AE-3635-4C1E-885D-9AC3E55C47AE}" type="presParOf" srcId="{7DB8E8AD-08FB-490E-84CE-57794405AE42}" destId="{55564E07-16D9-42E9-869B-50EA109C227C}" srcOrd="3" destOrd="0" presId="urn:microsoft.com/office/officeart/2005/8/layout/vList4#1"/>
    <dgm:cxn modelId="{918FC264-C6F3-4A74-B2DA-F24567D30AE7}" type="presParOf" srcId="{7DB8E8AD-08FB-490E-84CE-57794405AE42}" destId="{58159AD9-DBB0-4FB5-957A-ED69E1433E74}" srcOrd="4" destOrd="0" presId="urn:microsoft.com/office/officeart/2005/8/layout/vList4#1"/>
    <dgm:cxn modelId="{E79584CE-9C7B-4CEC-B980-4B3788EBFD82}" type="presParOf" srcId="{58159AD9-DBB0-4FB5-957A-ED69E1433E74}" destId="{8887E64A-A0C4-4AF4-AAAA-19EC521FFA4B}" srcOrd="0" destOrd="0" presId="urn:microsoft.com/office/officeart/2005/8/layout/vList4#1"/>
    <dgm:cxn modelId="{1CEE5329-D89F-4D9A-924B-CFDF49913516}" type="presParOf" srcId="{58159AD9-DBB0-4FB5-957A-ED69E1433E74}" destId="{758FDCFD-C2D8-460D-9AB1-D705CFA31382}" srcOrd="1" destOrd="0" presId="urn:microsoft.com/office/officeart/2005/8/layout/vList4#1"/>
    <dgm:cxn modelId="{015A9290-C945-4B1A-9DCF-E8609B57EB2A}" type="presParOf" srcId="{58159AD9-DBB0-4FB5-957A-ED69E1433E74}" destId="{C7BFEB25-57EA-4FE2-BFEA-9D8DF536C89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FFFAD0-1300-4ED1-9B75-2EB2B3B96B2D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34ED7C-305A-4875-BC55-37CC7A47DD6C}">
      <dgm:prSet phldrT="[Текст]"/>
      <dgm:spPr/>
      <dgm:t>
        <a:bodyPr/>
        <a:lstStyle/>
        <a:p>
          <a:r>
            <a:rPr lang="ru-RU" dirty="0" smtClean="0"/>
            <a:t>Межрегиональное сотрудничество (Большой Урал, Ассоциация туристских регионов, Ассоциация туристских организаций, Русский Север и т.п.) </a:t>
          </a:r>
          <a:endParaRPr lang="ru-RU" dirty="0"/>
        </a:p>
      </dgm:t>
    </dgm:pt>
    <dgm:pt modelId="{A6D32A46-0753-4F41-BDAF-A3AC3F74D1E3}" type="parTrans" cxnId="{6D4A7F63-16D6-4622-B35D-BFCF9687FCF6}">
      <dgm:prSet/>
      <dgm:spPr/>
      <dgm:t>
        <a:bodyPr/>
        <a:lstStyle/>
        <a:p>
          <a:endParaRPr lang="ru-RU"/>
        </a:p>
      </dgm:t>
    </dgm:pt>
    <dgm:pt modelId="{6DF97DBD-7A04-400C-BA89-FDB34247F586}" type="sibTrans" cxnId="{6D4A7F63-16D6-4622-B35D-BFCF9687FCF6}">
      <dgm:prSet/>
      <dgm:spPr/>
      <dgm:t>
        <a:bodyPr/>
        <a:lstStyle/>
        <a:p>
          <a:endParaRPr lang="ru-RU"/>
        </a:p>
      </dgm:t>
    </dgm:pt>
    <dgm:pt modelId="{4343D604-D50C-4148-8D03-DCF258BBD22E}">
      <dgm:prSet phldrT="[Текст]"/>
      <dgm:spPr/>
      <dgm:t>
        <a:bodyPr/>
        <a:lstStyle/>
        <a:p>
          <a:r>
            <a:rPr lang="ru-RU" dirty="0" smtClean="0"/>
            <a:t>Реализация событийных межрегиональных проектов (Международный экотуристический форум Еж, Этнофестиваль Люди Леса и т.п.)</a:t>
          </a:r>
          <a:endParaRPr lang="ru-RU" dirty="0"/>
        </a:p>
      </dgm:t>
    </dgm:pt>
    <dgm:pt modelId="{02E746C2-0FBE-40AD-91F3-51FB368FC1FC}" type="parTrans" cxnId="{5AC070F5-3D19-44D8-B7F9-50480D59B8C0}">
      <dgm:prSet/>
      <dgm:spPr/>
      <dgm:t>
        <a:bodyPr/>
        <a:lstStyle/>
        <a:p>
          <a:endParaRPr lang="ru-RU"/>
        </a:p>
      </dgm:t>
    </dgm:pt>
    <dgm:pt modelId="{12491A63-ED0C-44AA-95BB-064D71D61BC1}" type="sibTrans" cxnId="{5AC070F5-3D19-44D8-B7F9-50480D59B8C0}">
      <dgm:prSet/>
      <dgm:spPr/>
      <dgm:t>
        <a:bodyPr/>
        <a:lstStyle/>
        <a:p>
          <a:endParaRPr lang="ru-RU"/>
        </a:p>
      </dgm:t>
    </dgm:pt>
    <dgm:pt modelId="{ADC455D4-C90A-4D9E-961E-6447EAE18FA3}">
      <dgm:prSet/>
      <dgm:spPr/>
      <dgm:t>
        <a:bodyPr/>
        <a:lstStyle/>
        <a:p>
          <a:r>
            <a:rPr lang="ru-RU" b="1" dirty="0" smtClean="0"/>
            <a:t>Реализация межрегионального проекта развития железнодорожного туризма (в основе туристский поезд «Сияние Севера»)</a:t>
          </a:r>
          <a:endParaRPr lang="ru-RU" b="1" dirty="0"/>
        </a:p>
      </dgm:t>
    </dgm:pt>
    <dgm:pt modelId="{76387275-6E83-44D2-9C65-152C16325CF3}" type="parTrans" cxnId="{93D76192-D3A4-49AA-91DF-1AC41BC374D1}">
      <dgm:prSet/>
      <dgm:spPr/>
      <dgm:t>
        <a:bodyPr/>
        <a:lstStyle/>
        <a:p>
          <a:endParaRPr lang="ru-RU"/>
        </a:p>
      </dgm:t>
    </dgm:pt>
    <dgm:pt modelId="{EC4E9D19-8B57-4E60-BA5B-A86120724B61}" type="sibTrans" cxnId="{93D76192-D3A4-49AA-91DF-1AC41BC374D1}">
      <dgm:prSet/>
      <dgm:spPr/>
      <dgm:t>
        <a:bodyPr/>
        <a:lstStyle/>
        <a:p>
          <a:endParaRPr lang="ru-RU"/>
        </a:p>
      </dgm:t>
    </dgm:pt>
    <dgm:pt modelId="{7D79BEB3-2B83-4D09-81CE-FC22C66B4F9B}" type="pres">
      <dgm:prSet presAssocID="{BEFFFAD0-1300-4ED1-9B75-2EB2B3B96B2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B6EC46-EF8B-4F06-842E-D658752398FF}" type="pres">
      <dgm:prSet presAssocID="{1C34ED7C-305A-4875-BC55-37CC7A47DD6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AA9A1-FB36-4D88-A53C-E4170080C8C9}" type="pres">
      <dgm:prSet presAssocID="{6DF97DBD-7A04-400C-BA89-FDB34247F586}" presName="sibTrans" presStyleCnt="0"/>
      <dgm:spPr/>
    </dgm:pt>
    <dgm:pt modelId="{862C7EC4-D550-4780-8033-33552BB697C5}" type="pres">
      <dgm:prSet presAssocID="{ADC455D4-C90A-4D9E-961E-6447EAE18FA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2F49A-DBCB-4C4E-97EE-9ED3FBEDB6CA}" type="pres">
      <dgm:prSet presAssocID="{EC4E9D19-8B57-4E60-BA5B-A86120724B61}" presName="sibTrans" presStyleCnt="0"/>
      <dgm:spPr/>
    </dgm:pt>
    <dgm:pt modelId="{BCD11C92-0D19-45A7-B519-2209AEA0DCC1}" type="pres">
      <dgm:prSet presAssocID="{4343D604-D50C-4148-8D03-DCF258BBD22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E8FBA6-8AB7-4317-B77F-AA97EC47E847}" type="presOf" srcId="{ADC455D4-C90A-4D9E-961E-6447EAE18FA3}" destId="{862C7EC4-D550-4780-8033-33552BB697C5}" srcOrd="0" destOrd="0" presId="urn:microsoft.com/office/officeart/2005/8/layout/default#1"/>
    <dgm:cxn modelId="{4E45A42D-24D1-4012-8168-5B28DE3717AD}" type="presOf" srcId="{BEFFFAD0-1300-4ED1-9B75-2EB2B3B96B2D}" destId="{7D79BEB3-2B83-4D09-81CE-FC22C66B4F9B}" srcOrd="0" destOrd="0" presId="urn:microsoft.com/office/officeart/2005/8/layout/default#1"/>
    <dgm:cxn modelId="{A98AF9CE-DE47-4D83-97D8-D921DE4125F4}" type="presOf" srcId="{1C34ED7C-305A-4875-BC55-37CC7A47DD6C}" destId="{9FB6EC46-EF8B-4F06-842E-D658752398FF}" srcOrd="0" destOrd="0" presId="urn:microsoft.com/office/officeart/2005/8/layout/default#1"/>
    <dgm:cxn modelId="{6D4A7F63-16D6-4622-B35D-BFCF9687FCF6}" srcId="{BEFFFAD0-1300-4ED1-9B75-2EB2B3B96B2D}" destId="{1C34ED7C-305A-4875-BC55-37CC7A47DD6C}" srcOrd="0" destOrd="0" parTransId="{A6D32A46-0753-4F41-BDAF-A3AC3F74D1E3}" sibTransId="{6DF97DBD-7A04-400C-BA89-FDB34247F586}"/>
    <dgm:cxn modelId="{3DE5B86B-CD2F-4780-BFE4-27E0467D0611}" type="presOf" srcId="{4343D604-D50C-4148-8D03-DCF258BBD22E}" destId="{BCD11C92-0D19-45A7-B519-2209AEA0DCC1}" srcOrd="0" destOrd="0" presId="urn:microsoft.com/office/officeart/2005/8/layout/default#1"/>
    <dgm:cxn modelId="{5AC070F5-3D19-44D8-B7F9-50480D59B8C0}" srcId="{BEFFFAD0-1300-4ED1-9B75-2EB2B3B96B2D}" destId="{4343D604-D50C-4148-8D03-DCF258BBD22E}" srcOrd="2" destOrd="0" parTransId="{02E746C2-0FBE-40AD-91F3-51FB368FC1FC}" sibTransId="{12491A63-ED0C-44AA-95BB-064D71D61BC1}"/>
    <dgm:cxn modelId="{93D76192-D3A4-49AA-91DF-1AC41BC374D1}" srcId="{BEFFFAD0-1300-4ED1-9B75-2EB2B3B96B2D}" destId="{ADC455D4-C90A-4D9E-961E-6447EAE18FA3}" srcOrd="1" destOrd="0" parTransId="{76387275-6E83-44D2-9C65-152C16325CF3}" sibTransId="{EC4E9D19-8B57-4E60-BA5B-A86120724B61}"/>
    <dgm:cxn modelId="{B4355C75-CF41-4A13-AC85-4024DCA8BC99}" type="presParOf" srcId="{7D79BEB3-2B83-4D09-81CE-FC22C66B4F9B}" destId="{9FB6EC46-EF8B-4F06-842E-D658752398FF}" srcOrd="0" destOrd="0" presId="urn:microsoft.com/office/officeart/2005/8/layout/default#1"/>
    <dgm:cxn modelId="{04D34217-A1A8-44E7-B474-C4E7C2C18608}" type="presParOf" srcId="{7D79BEB3-2B83-4D09-81CE-FC22C66B4F9B}" destId="{F9EAA9A1-FB36-4D88-A53C-E4170080C8C9}" srcOrd="1" destOrd="0" presId="urn:microsoft.com/office/officeart/2005/8/layout/default#1"/>
    <dgm:cxn modelId="{824A8F1C-96B8-4AC9-BF8E-A5104BA172DE}" type="presParOf" srcId="{7D79BEB3-2B83-4D09-81CE-FC22C66B4F9B}" destId="{862C7EC4-D550-4780-8033-33552BB697C5}" srcOrd="2" destOrd="0" presId="urn:microsoft.com/office/officeart/2005/8/layout/default#1"/>
    <dgm:cxn modelId="{B101AFCD-3CB3-413D-BBC9-96ED8452B3E3}" type="presParOf" srcId="{7D79BEB3-2B83-4D09-81CE-FC22C66B4F9B}" destId="{09B2F49A-DBCB-4C4E-97EE-9ED3FBEDB6CA}" srcOrd="3" destOrd="0" presId="urn:microsoft.com/office/officeart/2005/8/layout/default#1"/>
    <dgm:cxn modelId="{55C0473B-C101-4EFF-9E32-274D3B5D4D33}" type="presParOf" srcId="{7D79BEB3-2B83-4D09-81CE-FC22C66B4F9B}" destId="{BCD11C92-0D19-45A7-B519-2209AEA0DCC1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B0FE1-D3C7-473E-8EA9-4BEFF4060D0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0B11443-43F7-4071-A33B-584A5EED4D51}">
      <dgm:prSet/>
      <dgm:spPr/>
      <dgm:t>
        <a:bodyPr/>
        <a:lstStyle/>
        <a:p>
          <a:r>
            <a:rPr lang="ru-RU" dirty="0" smtClean="0"/>
            <a:t>Финансовая поддержка субъектов туристской индустрии и субъектов инвестиционной деятельности</a:t>
          </a:r>
          <a:endParaRPr lang="ru-RU" dirty="0"/>
        </a:p>
      </dgm:t>
    </dgm:pt>
    <dgm:pt modelId="{A6D6767C-3A3D-44B0-B6EB-679D84F3E21D}" type="parTrans" cxnId="{E1754136-ECE1-4509-9335-8646BB132AA0}">
      <dgm:prSet/>
      <dgm:spPr/>
      <dgm:t>
        <a:bodyPr/>
        <a:lstStyle/>
        <a:p>
          <a:endParaRPr lang="ru-RU"/>
        </a:p>
      </dgm:t>
    </dgm:pt>
    <dgm:pt modelId="{80BF1BCC-4A7F-4B40-B9A3-5627909A060E}" type="sibTrans" cxnId="{E1754136-ECE1-4509-9335-8646BB132AA0}">
      <dgm:prSet/>
      <dgm:spPr/>
      <dgm:t>
        <a:bodyPr/>
        <a:lstStyle/>
        <a:p>
          <a:endParaRPr lang="ru-RU"/>
        </a:p>
      </dgm:t>
    </dgm:pt>
    <dgm:pt modelId="{C1294FD3-AFA0-4E7A-86E5-68010AC72C16}">
      <dgm:prSet phldrT="[Текст]"/>
      <dgm:spPr/>
      <dgm:t>
        <a:bodyPr/>
        <a:lstStyle/>
        <a:p>
          <a:r>
            <a:rPr lang="ru-RU" dirty="0" smtClean="0"/>
            <a:t>Поддержка социально-значимых видов туризма, основным заказчиком на услуги которого выступает государство</a:t>
          </a:r>
          <a:endParaRPr lang="ru-RU" dirty="0"/>
        </a:p>
      </dgm:t>
    </dgm:pt>
    <dgm:pt modelId="{2CD0B7B2-A86A-4010-9035-2BCB71A28EC7}" type="parTrans" cxnId="{D68A0B67-D5B6-4229-9606-6A996746E290}">
      <dgm:prSet/>
      <dgm:spPr/>
      <dgm:t>
        <a:bodyPr/>
        <a:lstStyle/>
        <a:p>
          <a:endParaRPr lang="ru-RU"/>
        </a:p>
      </dgm:t>
    </dgm:pt>
    <dgm:pt modelId="{ED32D374-FCC9-4E21-9D2B-31EE18A783C0}" type="sibTrans" cxnId="{D68A0B67-D5B6-4229-9606-6A996746E290}">
      <dgm:prSet/>
      <dgm:spPr/>
      <dgm:t>
        <a:bodyPr/>
        <a:lstStyle/>
        <a:p>
          <a:endParaRPr lang="ru-RU"/>
        </a:p>
      </dgm:t>
    </dgm:pt>
    <dgm:pt modelId="{A208ECF1-FA3A-4A2F-8891-7649C5F4B073}">
      <dgm:prSet phldrT="[Текст]"/>
      <dgm:spPr/>
      <dgm:t>
        <a:bodyPr/>
        <a:lstStyle/>
        <a:p>
          <a:r>
            <a:rPr lang="ru-RU" dirty="0" smtClean="0"/>
            <a:t>Поддержка проектов в смежных сферах (творческие индустрии и развитие ООПТ)</a:t>
          </a:r>
          <a:endParaRPr lang="ru-RU" dirty="0"/>
        </a:p>
      </dgm:t>
    </dgm:pt>
    <dgm:pt modelId="{A5BEEC4F-FF4E-49A2-942C-9933B9AB652A}" type="parTrans" cxnId="{21DF5D7C-7906-4D37-B976-3BD02FA11A6C}">
      <dgm:prSet/>
      <dgm:spPr/>
      <dgm:t>
        <a:bodyPr/>
        <a:lstStyle/>
        <a:p>
          <a:endParaRPr lang="ru-RU"/>
        </a:p>
      </dgm:t>
    </dgm:pt>
    <dgm:pt modelId="{E97573C7-BCA0-4F89-B16A-524FC12FD99B}" type="sibTrans" cxnId="{21DF5D7C-7906-4D37-B976-3BD02FA11A6C}">
      <dgm:prSet/>
      <dgm:spPr/>
      <dgm:t>
        <a:bodyPr/>
        <a:lstStyle/>
        <a:p>
          <a:endParaRPr lang="ru-RU"/>
        </a:p>
      </dgm:t>
    </dgm:pt>
    <dgm:pt modelId="{BB0F78CE-3DE8-41EA-9075-FC0CEDC3D7D1}">
      <dgm:prSet phldrT="[Текст]"/>
      <dgm:spPr/>
      <dgm:t>
        <a:bodyPr/>
        <a:lstStyle/>
        <a:p>
          <a:r>
            <a:rPr lang="ru-RU" dirty="0" smtClean="0"/>
            <a:t>Развитие системы подготовки кадров для туристической отрасли</a:t>
          </a:r>
          <a:endParaRPr lang="ru-RU" dirty="0"/>
        </a:p>
      </dgm:t>
    </dgm:pt>
    <dgm:pt modelId="{863E789E-3D4D-4FC5-AACF-4084197ECC33}" type="parTrans" cxnId="{7CC8E0D5-EEC5-4B4A-8655-89B63D953863}">
      <dgm:prSet/>
      <dgm:spPr/>
      <dgm:t>
        <a:bodyPr/>
        <a:lstStyle/>
        <a:p>
          <a:endParaRPr lang="ru-RU"/>
        </a:p>
      </dgm:t>
    </dgm:pt>
    <dgm:pt modelId="{ADC695F8-11EE-4668-A3F8-C10140161413}" type="sibTrans" cxnId="{7CC8E0D5-EEC5-4B4A-8655-89B63D953863}">
      <dgm:prSet/>
      <dgm:spPr/>
      <dgm:t>
        <a:bodyPr/>
        <a:lstStyle/>
        <a:p>
          <a:endParaRPr lang="ru-RU"/>
        </a:p>
      </dgm:t>
    </dgm:pt>
    <dgm:pt modelId="{D9055487-9E47-489A-AA98-60B424B30F92}" type="pres">
      <dgm:prSet presAssocID="{733B0FE1-D3C7-473E-8EA9-4BEFF4060D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87EE80-B5F1-4D6A-8587-159967F3CC55}" type="pres">
      <dgm:prSet presAssocID="{60B11443-43F7-4071-A33B-584A5EED4D5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2D8F2-4E52-4C2E-AAA0-FF6FF6590B00}" type="pres">
      <dgm:prSet presAssocID="{80BF1BCC-4A7F-4B40-B9A3-5627909A060E}" presName="spacer" presStyleCnt="0"/>
      <dgm:spPr/>
    </dgm:pt>
    <dgm:pt modelId="{014DF93B-C41E-4EF1-AC57-B7D7BF6E34D2}" type="pres">
      <dgm:prSet presAssocID="{C1294FD3-AFA0-4E7A-86E5-68010AC72C1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EB0DD-F5E2-4703-9EC8-074338D11789}" type="pres">
      <dgm:prSet presAssocID="{ED32D374-FCC9-4E21-9D2B-31EE18A783C0}" presName="spacer" presStyleCnt="0"/>
      <dgm:spPr/>
    </dgm:pt>
    <dgm:pt modelId="{A17A5C62-0DDA-4464-B2F3-1FE39897D3AB}" type="pres">
      <dgm:prSet presAssocID="{A208ECF1-FA3A-4A2F-8891-7649C5F4B07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B04B7-82FC-45C1-8F2D-B08ED3F076C5}" type="pres">
      <dgm:prSet presAssocID="{E97573C7-BCA0-4F89-B16A-524FC12FD99B}" presName="spacer" presStyleCnt="0"/>
      <dgm:spPr/>
    </dgm:pt>
    <dgm:pt modelId="{133B1963-6C66-4917-B032-525C7802F162}" type="pres">
      <dgm:prSet presAssocID="{BB0F78CE-3DE8-41EA-9075-FC0CEDC3D7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901090-E834-49D6-B6E4-A2405E24D08E}" type="presOf" srcId="{60B11443-43F7-4071-A33B-584A5EED4D51}" destId="{5887EE80-B5F1-4D6A-8587-159967F3CC55}" srcOrd="0" destOrd="0" presId="urn:microsoft.com/office/officeart/2005/8/layout/vList2"/>
    <dgm:cxn modelId="{63486232-A7D1-4B4F-B9D5-421ECBA708DD}" type="presOf" srcId="{C1294FD3-AFA0-4E7A-86E5-68010AC72C16}" destId="{014DF93B-C41E-4EF1-AC57-B7D7BF6E34D2}" srcOrd="0" destOrd="0" presId="urn:microsoft.com/office/officeart/2005/8/layout/vList2"/>
    <dgm:cxn modelId="{D68A0B67-D5B6-4229-9606-6A996746E290}" srcId="{733B0FE1-D3C7-473E-8EA9-4BEFF4060D0A}" destId="{C1294FD3-AFA0-4E7A-86E5-68010AC72C16}" srcOrd="1" destOrd="0" parTransId="{2CD0B7B2-A86A-4010-9035-2BCB71A28EC7}" sibTransId="{ED32D374-FCC9-4E21-9D2B-31EE18A783C0}"/>
    <dgm:cxn modelId="{21DF5D7C-7906-4D37-B976-3BD02FA11A6C}" srcId="{733B0FE1-D3C7-473E-8EA9-4BEFF4060D0A}" destId="{A208ECF1-FA3A-4A2F-8891-7649C5F4B073}" srcOrd="2" destOrd="0" parTransId="{A5BEEC4F-FF4E-49A2-942C-9933B9AB652A}" sibTransId="{E97573C7-BCA0-4F89-B16A-524FC12FD99B}"/>
    <dgm:cxn modelId="{034372CF-FB7D-432C-B5F5-33A253C34871}" type="presOf" srcId="{BB0F78CE-3DE8-41EA-9075-FC0CEDC3D7D1}" destId="{133B1963-6C66-4917-B032-525C7802F162}" srcOrd="0" destOrd="0" presId="urn:microsoft.com/office/officeart/2005/8/layout/vList2"/>
    <dgm:cxn modelId="{D2D3545E-8FA4-43DD-A10D-6DDCF22F821A}" type="presOf" srcId="{733B0FE1-D3C7-473E-8EA9-4BEFF4060D0A}" destId="{D9055487-9E47-489A-AA98-60B424B30F92}" srcOrd="0" destOrd="0" presId="urn:microsoft.com/office/officeart/2005/8/layout/vList2"/>
    <dgm:cxn modelId="{7CC8E0D5-EEC5-4B4A-8655-89B63D953863}" srcId="{733B0FE1-D3C7-473E-8EA9-4BEFF4060D0A}" destId="{BB0F78CE-3DE8-41EA-9075-FC0CEDC3D7D1}" srcOrd="3" destOrd="0" parTransId="{863E789E-3D4D-4FC5-AACF-4084197ECC33}" sibTransId="{ADC695F8-11EE-4668-A3F8-C10140161413}"/>
    <dgm:cxn modelId="{E1754136-ECE1-4509-9335-8646BB132AA0}" srcId="{733B0FE1-D3C7-473E-8EA9-4BEFF4060D0A}" destId="{60B11443-43F7-4071-A33B-584A5EED4D51}" srcOrd="0" destOrd="0" parTransId="{A6D6767C-3A3D-44B0-B6EB-679D84F3E21D}" sibTransId="{80BF1BCC-4A7F-4B40-B9A3-5627909A060E}"/>
    <dgm:cxn modelId="{61316E6C-CDB5-45AA-9E7D-8AB0E3D05DAC}" type="presOf" srcId="{A208ECF1-FA3A-4A2F-8891-7649C5F4B073}" destId="{A17A5C62-0DDA-4464-B2F3-1FE39897D3AB}" srcOrd="0" destOrd="0" presId="urn:microsoft.com/office/officeart/2005/8/layout/vList2"/>
    <dgm:cxn modelId="{1DD4DFE7-C9BB-40FD-A29D-A6F2329B735A}" type="presParOf" srcId="{D9055487-9E47-489A-AA98-60B424B30F92}" destId="{5887EE80-B5F1-4D6A-8587-159967F3CC55}" srcOrd="0" destOrd="0" presId="urn:microsoft.com/office/officeart/2005/8/layout/vList2"/>
    <dgm:cxn modelId="{D22BF9E1-7CBF-45C3-9B58-7E5B5ECAB486}" type="presParOf" srcId="{D9055487-9E47-489A-AA98-60B424B30F92}" destId="{D412D8F2-4E52-4C2E-AAA0-FF6FF6590B00}" srcOrd="1" destOrd="0" presId="urn:microsoft.com/office/officeart/2005/8/layout/vList2"/>
    <dgm:cxn modelId="{D87E6B7C-C246-4A15-AB6E-5C909E0BE431}" type="presParOf" srcId="{D9055487-9E47-489A-AA98-60B424B30F92}" destId="{014DF93B-C41E-4EF1-AC57-B7D7BF6E34D2}" srcOrd="2" destOrd="0" presId="urn:microsoft.com/office/officeart/2005/8/layout/vList2"/>
    <dgm:cxn modelId="{4462852C-4007-4D95-A01A-02CDAF8AD601}" type="presParOf" srcId="{D9055487-9E47-489A-AA98-60B424B30F92}" destId="{B0FEB0DD-F5E2-4703-9EC8-074338D11789}" srcOrd="3" destOrd="0" presId="urn:microsoft.com/office/officeart/2005/8/layout/vList2"/>
    <dgm:cxn modelId="{E83769F5-C5F3-4AC2-A527-4C636D6FFC6A}" type="presParOf" srcId="{D9055487-9E47-489A-AA98-60B424B30F92}" destId="{A17A5C62-0DDA-4464-B2F3-1FE39897D3AB}" srcOrd="4" destOrd="0" presId="urn:microsoft.com/office/officeart/2005/8/layout/vList2"/>
    <dgm:cxn modelId="{A7A54774-1CBC-4309-BE35-4CD945F096D1}" type="presParOf" srcId="{D9055487-9E47-489A-AA98-60B424B30F92}" destId="{C01B04B7-82FC-45C1-8F2D-B08ED3F076C5}" srcOrd="5" destOrd="0" presId="urn:microsoft.com/office/officeart/2005/8/layout/vList2"/>
    <dgm:cxn modelId="{72ADFE6B-6586-4E90-8F4C-54E04B983B00}" type="presParOf" srcId="{D9055487-9E47-489A-AA98-60B424B30F92}" destId="{133B1963-6C66-4917-B032-525C7802F1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582628-C4A7-4024-B225-DB881653544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D63DE4C-24FB-4563-BB9C-89CC7E35C22B}">
      <dgm:prSet phldrT="[Текст]" custT="1"/>
      <dgm:spPr/>
      <dgm:t>
        <a:bodyPr/>
        <a:lstStyle/>
        <a:p>
          <a:r>
            <a:rPr lang="ru-RU" sz="1100" dirty="0" smtClean="0"/>
            <a:t>Продвижение регионального туристического </a:t>
          </a:r>
          <a:r>
            <a:rPr lang="ru-RU" sz="1100" dirty="0" smtClean="0"/>
            <a:t>бренда</a:t>
          </a:r>
          <a:endParaRPr lang="ru-RU" sz="1100" dirty="0"/>
        </a:p>
      </dgm:t>
    </dgm:pt>
    <dgm:pt modelId="{4A99EA09-FE8E-4176-B973-FA208CEE8BE4}" type="parTrans" cxnId="{012DF924-4886-40DD-97AD-5BE2C645B255}">
      <dgm:prSet/>
      <dgm:spPr/>
      <dgm:t>
        <a:bodyPr/>
        <a:lstStyle/>
        <a:p>
          <a:endParaRPr lang="ru-RU" sz="1100"/>
        </a:p>
      </dgm:t>
    </dgm:pt>
    <dgm:pt modelId="{1FC550FB-C456-446A-B786-E914B59B4E5A}" type="sibTrans" cxnId="{012DF924-4886-40DD-97AD-5BE2C645B255}">
      <dgm:prSet/>
      <dgm:spPr/>
      <dgm:t>
        <a:bodyPr/>
        <a:lstStyle/>
        <a:p>
          <a:endParaRPr lang="ru-RU" sz="1100"/>
        </a:p>
      </dgm:t>
    </dgm:pt>
    <dgm:pt modelId="{40FF690A-159C-4198-8DF5-DF0F26AEA86E}">
      <dgm:prSet custT="1"/>
      <dgm:spPr/>
      <dgm:t>
        <a:bodyPr/>
        <a:lstStyle/>
        <a:p>
          <a:r>
            <a:rPr lang="ru-RU" sz="1100" dirty="0" smtClean="0"/>
            <a:t>Разработка  и продвижение региональных туристических </a:t>
          </a:r>
          <a:r>
            <a:rPr lang="ru-RU" sz="1100" dirty="0" smtClean="0"/>
            <a:t>продуктов</a:t>
          </a:r>
          <a:endParaRPr lang="ru-RU" sz="1100" dirty="0" smtClean="0"/>
        </a:p>
      </dgm:t>
    </dgm:pt>
    <dgm:pt modelId="{99D8C25B-11F0-44F8-91A0-577246E2B02A}" type="parTrans" cxnId="{9EA40C4E-73D7-4D7B-ABBA-DB0A2A6EC9AE}">
      <dgm:prSet/>
      <dgm:spPr/>
      <dgm:t>
        <a:bodyPr/>
        <a:lstStyle/>
        <a:p>
          <a:endParaRPr lang="ru-RU" sz="1100"/>
        </a:p>
      </dgm:t>
    </dgm:pt>
    <dgm:pt modelId="{9574001F-74F4-4380-AC7E-DFE3F29F40C8}" type="sibTrans" cxnId="{9EA40C4E-73D7-4D7B-ABBA-DB0A2A6EC9AE}">
      <dgm:prSet/>
      <dgm:spPr/>
      <dgm:t>
        <a:bodyPr/>
        <a:lstStyle/>
        <a:p>
          <a:endParaRPr lang="ru-RU" sz="1100"/>
        </a:p>
      </dgm:t>
    </dgm:pt>
    <dgm:pt modelId="{B708F3E6-79AA-4F2C-A4F6-F6277AAF5E96}">
      <dgm:prSet custT="1"/>
      <dgm:spPr/>
      <dgm:t>
        <a:bodyPr/>
        <a:lstStyle/>
        <a:p>
          <a:r>
            <a:rPr lang="ru-RU" sz="1100" dirty="0" smtClean="0"/>
            <a:t>Интернет-маркетинг </a:t>
          </a:r>
          <a:r>
            <a:rPr lang="ru-RU" sz="1100" dirty="0" smtClean="0"/>
            <a:t>региона</a:t>
          </a:r>
          <a:endParaRPr lang="ru-RU" sz="1100" dirty="0" smtClean="0"/>
        </a:p>
      </dgm:t>
    </dgm:pt>
    <dgm:pt modelId="{2738DF6C-DF5A-4092-B9F5-D0D04FD055F5}" type="parTrans" cxnId="{34852EBC-D45F-4219-9A12-19B32634E359}">
      <dgm:prSet/>
      <dgm:spPr/>
      <dgm:t>
        <a:bodyPr/>
        <a:lstStyle/>
        <a:p>
          <a:endParaRPr lang="ru-RU" sz="1100"/>
        </a:p>
      </dgm:t>
    </dgm:pt>
    <dgm:pt modelId="{43C77E9B-CD27-41A2-9135-C929353BAEE1}" type="sibTrans" cxnId="{34852EBC-D45F-4219-9A12-19B32634E359}">
      <dgm:prSet/>
      <dgm:spPr/>
      <dgm:t>
        <a:bodyPr/>
        <a:lstStyle/>
        <a:p>
          <a:endParaRPr lang="ru-RU" sz="1100"/>
        </a:p>
      </dgm:t>
    </dgm:pt>
    <dgm:pt modelId="{F7286A3A-71B2-40E8-9F4C-0A66F490F023}">
      <dgm:prSet custT="1"/>
      <dgm:spPr/>
      <dgm:t>
        <a:bodyPr/>
        <a:lstStyle/>
        <a:p>
          <a:r>
            <a:rPr lang="ru-RU" sz="1100" dirty="0" smtClean="0"/>
            <a:t>Традиционный маркетинг региона (выставки, рекламные и ознакомительные туры, и материалы)</a:t>
          </a:r>
        </a:p>
      </dgm:t>
    </dgm:pt>
    <dgm:pt modelId="{968F6F69-DDED-4C82-BC6F-DD916678D826}" type="parTrans" cxnId="{8A89E1D2-C979-4DCE-B617-09D442AFF113}">
      <dgm:prSet/>
      <dgm:spPr/>
      <dgm:t>
        <a:bodyPr/>
        <a:lstStyle/>
        <a:p>
          <a:endParaRPr lang="ru-RU" sz="1100"/>
        </a:p>
      </dgm:t>
    </dgm:pt>
    <dgm:pt modelId="{81B7D6EF-4BE6-4B31-A118-05915E7B6E6F}" type="sibTrans" cxnId="{8A89E1D2-C979-4DCE-B617-09D442AFF113}">
      <dgm:prSet/>
      <dgm:spPr/>
      <dgm:t>
        <a:bodyPr/>
        <a:lstStyle/>
        <a:p>
          <a:endParaRPr lang="ru-RU" sz="1100"/>
        </a:p>
      </dgm:t>
    </dgm:pt>
    <dgm:pt modelId="{03E290C9-67B2-4934-B7E0-8BF1B1BDDE4F}">
      <dgm:prSet custT="1"/>
      <dgm:spPr/>
      <dgm:t>
        <a:bodyPr/>
        <a:lstStyle/>
        <a:p>
          <a:r>
            <a:rPr lang="ru-RU" sz="1100" dirty="0" smtClean="0"/>
            <a:t>Исследования и мониторинг</a:t>
          </a:r>
        </a:p>
      </dgm:t>
    </dgm:pt>
    <dgm:pt modelId="{D87B846C-5B02-4B9A-850A-34A3E03B0FE9}" type="parTrans" cxnId="{C3A8111A-53C3-4602-9EA2-9DCF56EBAA0E}">
      <dgm:prSet/>
      <dgm:spPr/>
      <dgm:t>
        <a:bodyPr/>
        <a:lstStyle/>
        <a:p>
          <a:endParaRPr lang="ru-RU" sz="1100"/>
        </a:p>
      </dgm:t>
    </dgm:pt>
    <dgm:pt modelId="{74719518-762E-4EC4-ADA3-CA0E8CFE0DCD}" type="sibTrans" cxnId="{C3A8111A-53C3-4602-9EA2-9DCF56EBAA0E}">
      <dgm:prSet/>
      <dgm:spPr/>
      <dgm:t>
        <a:bodyPr/>
        <a:lstStyle/>
        <a:p>
          <a:endParaRPr lang="ru-RU" sz="1100"/>
        </a:p>
      </dgm:t>
    </dgm:pt>
    <dgm:pt modelId="{30EE1DB6-75F9-4E9C-AFEB-4942439C2DEA}">
      <dgm:prSet custT="1"/>
      <dgm:spPr/>
      <dgm:t>
        <a:bodyPr/>
        <a:lstStyle/>
        <a:p>
          <a:r>
            <a:rPr lang="ru-RU" sz="1100" dirty="0" smtClean="0"/>
            <a:t>Маркетинг </a:t>
          </a:r>
          <a:r>
            <a:rPr lang="ru-RU" sz="1100" dirty="0" smtClean="0"/>
            <a:t>людей</a:t>
          </a:r>
          <a:endParaRPr lang="ru-RU" sz="1100" dirty="0"/>
        </a:p>
      </dgm:t>
    </dgm:pt>
    <dgm:pt modelId="{1E754735-DE47-4BA9-8D71-06AE220AADD9}" type="parTrans" cxnId="{5104D3AB-4CF2-40D0-879D-ADE5DCDE26CB}">
      <dgm:prSet/>
      <dgm:spPr/>
      <dgm:t>
        <a:bodyPr/>
        <a:lstStyle/>
        <a:p>
          <a:endParaRPr lang="ru-RU" sz="1100"/>
        </a:p>
      </dgm:t>
    </dgm:pt>
    <dgm:pt modelId="{D6C35132-402A-4A87-9C04-2F9A9E1D8AF9}" type="sibTrans" cxnId="{5104D3AB-4CF2-40D0-879D-ADE5DCDE26CB}">
      <dgm:prSet/>
      <dgm:spPr/>
      <dgm:t>
        <a:bodyPr/>
        <a:lstStyle/>
        <a:p>
          <a:endParaRPr lang="ru-RU" sz="1100"/>
        </a:p>
      </dgm:t>
    </dgm:pt>
    <dgm:pt modelId="{9FC4EC75-7663-482C-A049-F908DAFEB361}" type="pres">
      <dgm:prSet presAssocID="{22582628-C4A7-4024-B225-DB8816535449}" presName="CompostProcess" presStyleCnt="0">
        <dgm:presLayoutVars>
          <dgm:dir/>
          <dgm:resizeHandles val="exact"/>
        </dgm:presLayoutVars>
      </dgm:prSet>
      <dgm:spPr/>
    </dgm:pt>
    <dgm:pt modelId="{3D1ABCEA-06CF-48C1-A854-233FCF3F1526}" type="pres">
      <dgm:prSet presAssocID="{22582628-C4A7-4024-B225-DB8816535449}" presName="arrow" presStyleLbl="bgShp" presStyleIdx="0" presStyleCnt="1"/>
      <dgm:spPr/>
    </dgm:pt>
    <dgm:pt modelId="{FBBD95EE-1679-4B72-B383-606C79F90B87}" type="pres">
      <dgm:prSet presAssocID="{22582628-C4A7-4024-B225-DB8816535449}" presName="linearProcess" presStyleCnt="0"/>
      <dgm:spPr/>
    </dgm:pt>
    <dgm:pt modelId="{F96062EE-6E11-46AC-9A37-9DDD43C9E356}" type="pres">
      <dgm:prSet presAssocID="{7D63DE4C-24FB-4563-BB9C-89CC7E35C22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6C7C73-DB3D-434A-B4B0-125EAC2CCF31}" type="pres">
      <dgm:prSet presAssocID="{1FC550FB-C456-446A-B786-E914B59B4E5A}" presName="sibTrans" presStyleCnt="0"/>
      <dgm:spPr/>
    </dgm:pt>
    <dgm:pt modelId="{9EEA6737-A2EB-4134-B0A2-15881A0585EC}" type="pres">
      <dgm:prSet presAssocID="{40FF690A-159C-4198-8DF5-DF0F26AEA86E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1073B-D697-4F64-A03D-2C257F8C953C}" type="pres">
      <dgm:prSet presAssocID="{9574001F-74F4-4380-AC7E-DFE3F29F40C8}" presName="sibTrans" presStyleCnt="0"/>
      <dgm:spPr/>
    </dgm:pt>
    <dgm:pt modelId="{939E41DA-1C22-4B4D-BBD3-D06BC5EFC03A}" type="pres">
      <dgm:prSet presAssocID="{B708F3E6-79AA-4F2C-A4F6-F6277AAF5E96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8E5FD-1004-42FC-83FF-764A76130486}" type="pres">
      <dgm:prSet presAssocID="{43C77E9B-CD27-41A2-9135-C929353BAEE1}" presName="sibTrans" presStyleCnt="0"/>
      <dgm:spPr/>
    </dgm:pt>
    <dgm:pt modelId="{EBC6E7F9-705B-47C2-8045-DB015366E3B7}" type="pres">
      <dgm:prSet presAssocID="{F7286A3A-71B2-40E8-9F4C-0A66F490F023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C5F58-E0D3-4438-9BA8-C4F232819E6F}" type="pres">
      <dgm:prSet presAssocID="{81B7D6EF-4BE6-4B31-A118-05915E7B6E6F}" presName="sibTrans" presStyleCnt="0"/>
      <dgm:spPr/>
    </dgm:pt>
    <dgm:pt modelId="{EAC272C8-30A7-4CCA-AFB0-8583B094BA93}" type="pres">
      <dgm:prSet presAssocID="{03E290C9-67B2-4934-B7E0-8BF1B1BDDE4F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9D16F-A275-4414-ADA2-6416F83B6AF6}" type="pres">
      <dgm:prSet presAssocID="{74719518-762E-4EC4-ADA3-CA0E8CFE0DCD}" presName="sibTrans" presStyleCnt="0"/>
      <dgm:spPr/>
    </dgm:pt>
    <dgm:pt modelId="{3AD186E7-CA41-41CF-B3F3-54A5284FBB4A}" type="pres">
      <dgm:prSet presAssocID="{30EE1DB6-75F9-4E9C-AFEB-4942439C2DEA}" presName="textNode" presStyleLbl="node1" presStyleIdx="5" presStyleCnt="6" custScaleY="96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A40C4E-73D7-4D7B-ABBA-DB0A2A6EC9AE}" srcId="{22582628-C4A7-4024-B225-DB8816535449}" destId="{40FF690A-159C-4198-8DF5-DF0F26AEA86E}" srcOrd="1" destOrd="0" parTransId="{99D8C25B-11F0-44F8-91A0-577246E2B02A}" sibTransId="{9574001F-74F4-4380-AC7E-DFE3F29F40C8}"/>
    <dgm:cxn modelId="{C3A8111A-53C3-4602-9EA2-9DCF56EBAA0E}" srcId="{22582628-C4A7-4024-B225-DB8816535449}" destId="{03E290C9-67B2-4934-B7E0-8BF1B1BDDE4F}" srcOrd="4" destOrd="0" parTransId="{D87B846C-5B02-4B9A-850A-34A3E03B0FE9}" sibTransId="{74719518-762E-4EC4-ADA3-CA0E8CFE0DCD}"/>
    <dgm:cxn modelId="{384D31CC-DA10-4A2C-A8FB-F9E970EDE5BB}" type="presOf" srcId="{03E290C9-67B2-4934-B7E0-8BF1B1BDDE4F}" destId="{EAC272C8-30A7-4CCA-AFB0-8583B094BA93}" srcOrd="0" destOrd="0" presId="urn:microsoft.com/office/officeart/2005/8/layout/hProcess9"/>
    <dgm:cxn modelId="{012DF924-4886-40DD-97AD-5BE2C645B255}" srcId="{22582628-C4A7-4024-B225-DB8816535449}" destId="{7D63DE4C-24FB-4563-BB9C-89CC7E35C22B}" srcOrd="0" destOrd="0" parTransId="{4A99EA09-FE8E-4176-B973-FA208CEE8BE4}" sibTransId="{1FC550FB-C456-446A-B786-E914B59B4E5A}"/>
    <dgm:cxn modelId="{09F7E679-F074-442F-AA40-0F5E55F97ACB}" type="presOf" srcId="{30EE1DB6-75F9-4E9C-AFEB-4942439C2DEA}" destId="{3AD186E7-CA41-41CF-B3F3-54A5284FBB4A}" srcOrd="0" destOrd="0" presId="urn:microsoft.com/office/officeart/2005/8/layout/hProcess9"/>
    <dgm:cxn modelId="{5104D3AB-4CF2-40D0-879D-ADE5DCDE26CB}" srcId="{22582628-C4A7-4024-B225-DB8816535449}" destId="{30EE1DB6-75F9-4E9C-AFEB-4942439C2DEA}" srcOrd="5" destOrd="0" parTransId="{1E754735-DE47-4BA9-8D71-06AE220AADD9}" sibTransId="{D6C35132-402A-4A87-9C04-2F9A9E1D8AF9}"/>
    <dgm:cxn modelId="{8A89E1D2-C979-4DCE-B617-09D442AFF113}" srcId="{22582628-C4A7-4024-B225-DB8816535449}" destId="{F7286A3A-71B2-40E8-9F4C-0A66F490F023}" srcOrd="3" destOrd="0" parTransId="{968F6F69-DDED-4C82-BC6F-DD916678D826}" sibTransId="{81B7D6EF-4BE6-4B31-A118-05915E7B6E6F}"/>
    <dgm:cxn modelId="{29905A7E-7579-4972-A0B1-337168116E7F}" type="presOf" srcId="{F7286A3A-71B2-40E8-9F4C-0A66F490F023}" destId="{EBC6E7F9-705B-47C2-8045-DB015366E3B7}" srcOrd="0" destOrd="0" presId="urn:microsoft.com/office/officeart/2005/8/layout/hProcess9"/>
    <dgm:cxn modelId="{575E49BB-817E-4B1B-A65A-412509039BD8}" type="presOf" srcId="{22582628-C4A7-4024-B225-DB8816535449}" destId="{9FC4EC75-7663-482C-A049-F908DAFEB361}" srcOrd="0" destOrd="0" presId="urn:microsoft.com/office/officeart/2005/8/layout/hProcess9"/>
    <dgm:cxn modelId="{6A131238-C9F4-4D95-B5FD-95B3025B24AA}" type="presOf" srcId="{B708F3E6-79AA-4F2C-A4F6-F6277AAF5E96}" destId="{939E41DA-1C22-4B4D-BBD3-D06BC5EFC03A}" srcOrd="0" destOrd="0" presId="urn:microsoft.com/office/officeart/2005/8/layout/hProcess9"/>
    <dgm:cxn modelId="{DBCB069F-E95D-4EF7-AD7F-8CA7BE4475C4}" type="presOf" srcId="{40FF690A-159C-4198-8DF5-DF0F26AEA86E}" destId="{9EEA6737-A2EB-4134-B0A2-15881A0585EC}" srcOrd="0" destOrd="0" presId="urn:microsoft.com/office/officeart/2005/8/layout/hProcess9"/>
    <dgm:cxn modelId="{50E8A321-36B8-4B3F-8D08-CEBF2444C061}" type="presOf" srcId="{7D63DE4C-24FB-4563-BB9C-89CC7E35C22B}" destId="{F96062EE-6E11-46AC-9A37-9DDD43C9E356}" srcOrd="0" destOrd="0" presId="urn:microsoft.com/office/officeart/2005/8/layout/hProcess9"/>
    <dgm:cxn modelId="{34852EBC-D45F-4219-9A12-19B32634E359}" srcId="{22582628-C4A7-4024-B225-DB8816535449}" destId="{B708F3E6-79AA-4F2C-A4F6-F6277AAF5E96}" srcOrd="2" destOrd="0" parTransId="{2738DF6C-DF5A-4092-B9F5-D0D04FD055F5}" sibTransId="{43C77E9B-CD27-41A2-9135-C929353BAEE1}"/>
    <dgm:cxn modelId="{F45EFF58-691E-4C83-97A6-E87B2354EBF1}" type="presParOf" srcId="{9FC4EC75-7663-482C-A049-F908DAFEB361}" destId="{3D1ABCEA-06CF-48C1-A854-233FCF3F1526}" srcOrd="0" destOrd="0" presId="urn:microsoft.com/office/officeart/2005/8/layout/hProcess9"/>
    <dgm:cxn modelId="{7D1BE041-7295-4A4A-9DCA-A044373D9472}" type="presParOf" srcId="{9FC4EC75-7663-482C-A049-F908DAFEB361}" destId="{FBBD95EE-1679-4B72-B383-606C79F90B87}" srcOrd="1" destOrd="0" presId="urn:microsoft.com/office/officeart/2005/8/layout/hProcess9"/>
    <dgm:cxn modelId="{DD9ED288-2C44-4B12-AFD1-A95E1275BE1A}" type="presParOf" srcId="{FBBD95EE-1679-4B72-B383-606C79F90B87}" destId="{F96062EE-6E11-46AC-9A37-9DDD43C9E356}" srcOrd="0" destOrd="0" presId="urn:microsoft.com/office/officeart/2005/8/layout/hProcess9"/>
    <dgm:cxn modelId="{01FC7265-7A79-4A04-B680-8A614EDCF5B1}" type="presParOf" srcId="{FBBD95EE-1679-4B72-B383-606C79F90B87}" destId="{5C6C7C73-DB3D-434A-B4B0-125EAC2CCF31}" srcOrd="1" destOrd="0" presId="urn:microsoft.com/office/officeart/2005/8/layout/hProcess9"/>
    <dgm:cxn modelId="{9986A82E-05FC-4BAC-A84F-F15A02DADA13}" type="presParOf" srcId="{FBBD95EE-1679-4B72-B383-606C79F90B87}" destId="{9EEA6737-A2EB-4134-B0A2-15881A0585EC}" srcOrd="2" destOrd="0" presId="urn:microsoft.com/office/officeart/2005/8/layout/hProcess9"/>
    <dgm:cxn modelId="{2E23A5B1-81A4-4CD9-9B21-7D981E3388BB}" type="presParOf" srcId="{FBBD95EE-1679-4B72-B383-606C79F90B87}" destId="{6B11073B-D697-4F64-A03D-2C257F8C953C}" srcOrd="3" destOrd="0" presId="urn:microsoft.com/office/officeart/2005/8/layout/hProcess9"/>
    <dgm:cxn modelId="{EFACCEF5-74E4-4E30-9A5B-B00CD497AB2E}" type="presParOf" srcId="{FBBD95EE-1679-4B72-B383-606C79F90B87}" destId="{939E41DA-1C22-4B4D-BBD3-D06BC5EFC03A}" srcOrd="4" destOrd="0" presId="urn:microsoft.com/office/officeart/2005/8/layout/hProcess9"/>
    <dgm:cxn modelId="{DEAA3E7C-9977-4052-95B4-3C2A22EDAB08}" type="presParOf" srcId="{FBBD95EE-1679-4B72-B383-606C79F90B87}" destId="{78B8E5FD-1004-42FC-83FF-764A76130486}" srcOrd="5" destOrd="0" presId="urn:microsoft.com/office/officeart/2005/8/layout/hProcess9"/>
    <dgm:cxn modelId="{98FBC60A-BFB8-4487-8890-7C381A802291}" type="presParOf" srcId="{FBBD95EE-1679-4B72-B383-606C79F90B87}" destId="{EBC6E7F9-705B-47C2-8045-DB015366E3B7}" srcOrd="6" destOrd="0" presId="urn:microsoft.com/office/officeart/2005/8/layout/hProcess9"/>
    <dgm:cxn modelId="{E792A44C-97EE-420B-9484-C64E9933F765}" type="presParOf" srcId="{FBBD95EE-1679-4B72-B383-606C79F90B87}" destId="{06FC5F58-E0D3-4438-9BA8-C4F232819E6F}" srcOrd="7" destOrd="0" presId="urn:microsoft.com/office/officeart/2005/8/layout/hProcess9"/>
    <dgm:cxn modelId="{3F37ACE8-13D5-4EE8-8EC9-D2FB01DF39C6}" type="presParOf" srcId="{FBBD95EE-1679-4B72-B383-606C79F90B87}" destId="{EAC272C8-30A7-4CCA-AFB0-8583B094BA93}" srcOrd="8" destOrd="0" presId="urn:microsoft.com/office/officeart/2005/8/layout/hProcess9"/>
    <dgm:cxn modelId="{06DB3242-F503-4B46-B946-670279D439C7}" type="presParOf" srcId="{FBBD95EE-1679-4B72-B383-606C79F90B87}" destId="{2F69D16F-A275-4414-ADA2-6416F83B6AF6}" srcOrd="9" destOrd="0" presId="urn:microsoft.com/office/officeart/2005/8/layout/hProcess9"/>
    <dgm:cxn modelId="{5DBFF96A-E512-4E74-9B43-D24B6287F33C}" type="presParOf" srcId="{FBBD95EE-1679-4B72-B383-606C79F90B87}" destId="{3AD186E7-CA41-41CF-B3F3-54A5284FBB4A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4013B6-1885-41B5-96B5-658AE8919074}" type="doc">
      <dgm:prSet loTypeId="urn:microsoft.com/office/officeart/2005/8/layout/h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EA3984-29B5-42D9-8238-271F170B9709}">
      <dgm:prSet phldrT="[Текст]" custT="1"/>
      <dgm:spPr/>
      <dgm:t>
        <a:bodyPr/>
        <a:lstStyle/>
        <a:p>
          <a:r>
            <a:rPr lang="ru-RU" sz="1100" dirty="0" smtClean="0"/>
            <a:t>Туристический бренд-бук</a:t>
          </a:r>
          <a:endParaRPr lang="ru-RU" sz="1100" dirty="0"/>
        </a:p>
      </dgm:t>
    </dgm:pt>
    <dgm:pt modelId="{9D8DBBD2-1208-40E2-BFE2-9828902545BA}" type="parTrans" cxnId="{2CBD5569-8EB3-4518-9EB7-ED5C8390A06F}">
      <dgm:prSet/>
      <dgm:spPr/>
      <dgm:t>
        <a:bodyPr/>
        <a:lstStyle/>
        <a:p>
          <a:endParaRPr lang="ru-RU"/>
        </a:p>
      </dgm:t>
    </dgm:pt>
    <dgm:pt modelId="{6FA24D97-62DF-4DC1-8245-6996995F3C88}" type="sibTrans" cxnId="{2CBD5569-8EB3-4518-9EB7-ED5C8390A06F}">
      <dgm:prSet/>
      <dgm:spPr/>
      <dgm:t>
        <a:bodyPr/>
        <a:lstStyle/>
        <a:p>
          <a:endParaRPr lang="ru-RU"/>
        </a:p>
      </dgm:t>
    </dgm:pt>
    <dgm:pt modelId="{88B70B86-F048-47A9-B33D-3543E792C591}">
      <dgm:prSet phldrT="[Текст]" custT="1"/>
      <dgm:spPr/>
      <dgm:t>
        <a:bodyPr/>
        <a:lstStyle/>
        <a:p>
          <a:r>
            <a:rPr lang="ru-RU" sz="1100" dirty="0" smtClean="0"/>
            <a:t>Промосувенирка и товары под брендом Эко Республика Коми</a:t>
          </a:r>
          <a:endParaRPr lang="ru-RU" sz="1100" dirty="0"/>
        </a:p>
      </dgm:t>
    </dgm:pt>
    <dgm:pt modelId="{B031B3D2-F7D3-4C22-96F6-C9C44F59E3B8}" type="parTrans" cxnId="{46845A7F-5FC8-47F8-B9FC-26BB81A3F316}">
      <dgm:prSet/>
      <dgm:spPr/>
      <dgm:t>
        <a:bodyPr/>
        <a:lstStyle/>
        <a:p>
          <a:endParaRPr lang="ru-RU"/>
        </a:p>
      </dgm:t>
    </dgm:pt>
    <dgm:pt modelId="{154BAF06-3377-4585-AC98-BA9D278FCDBE}" type="sibTrans" cxnId="{46845A7F-5FC8-47F8-B9FC-26BB81A3F316}">
      <dgm:prSet/>
      <dgm:spPr/>
      <dgm:t>
        <a:bodyPr/>
        <a:lstStyle/>
        <a:p>
          <a:endParaRPr lang="ru-RU"/>
        </a:p>
      </dgm:t>
    </dgm:pt>
    <dgm:pt modelId="{8B9FF519-B054-488E-BD4E-7244260115BC}">
      <dgm:prSet phldrT="[Текст]" phldr="1"/>
      <dgm:spPr/>
      <dgm:t>
        <a:bodyPr/>
        <a:lstStyle/>
        <a:p>
          <a:endParaRPr lang="ru-RU"/>
        </a:p>
      </dgm:t>
    </dgm:pt>
    <dgm:pt modelId="{5E4B49B8-BCD4-4870-8703-651717AC4EF5}" type="parTrans" cxnId="{E1F6F923-55D4-4D5E-949D-61F853BD7C19}">
      <dgm:prSet/>
      <dgm:spPr/>
      <dgm:t>
        <a:bodyPr/>
        <a:lstStyle/>
        <a:p>
          <a:endParaRPr lang="ru-RU"/>
        </a:p>
      </dgm:t>
    </dgm:pt>
    <dgm:pt modelId="{5D5BC015-46D7-4F3A-BD3E-D8041038B489}" type="sibTrans" cxnId="{E1F6F923-55D4-4D5E-949D-61F853BD7C19}">
      <dgm:prSet/>
      <dgm:spPr/>
      <dgm:t>
        <a:bodyPr/>
        <a:lstStyle/>
        <a:p>
          <a:endParaRPr lang="ru-RU"/>
        </a:p>
      </dgm:t>
    </dgm:pt>
    <dgm:pt modelId="{17144024-F9CA-4D93-8C7B-C31F16942A21}">
      <dgm:prSet phldrT="[Текст]" custT="1"/>
      <dgm:spPr/>
      <dgm:t>
        <a:bodyPr/>
        <a:lstStyle/>
        <a:p>
          <a:r>
            <a:rPr lang="ru-RU" sz="1100" dirty="0" smtClean="0"/>
            <a:t>Турпродукты, поддерживающие основное позиционирование</a:t>
          </a:r>
          <a:endParaRPr lang="ru-RU" sz="1100" dirty="0"/>
        </a:p>
      </dgm:t>
    </dgm:pt>
    <dgm:pt modelId="{E1D35604-E74D-40E9-9771-9B062FE68F00}" type="parTrans" cxnId="{9763FFC5-7398-44A3-A413-A0C4C690D944}">
      <dgm:prSet/>
      <dgm:spPr/>
      <dgm:t>
        <a:bodyPr/>
        <a:lstStyle/>
        <a:p>
          <a:endParaRPr lang="ru-RU"/>
        </a:p>
      </dgm:t>
    </dgm:pt>
    <dgm:pt modelId="{D9589B21-6636-4FB0-BB64-7D0ADB5C41C5}" type="sibTrans" cxnId="{9763FFC5-7398-44A3-A413-A0C4C690D944}">
      <dgm:prSet/>
      <dgm:spPr/>
      <dgm:t>
        <a:bodyPr/>
        <a:lstStyle/>
        <a:p>
          <a:endParaRPr lang="ru-RU"/>
        </a:p>
      </dgm:t>
    </dgm:pt>
    <dgm:pt modelId="{482BD5DC-5DAA-44EC-B5FB-6B00BBFEC856}">
      <dgm:prSet phldrT="[Текст]" custT="1"/>
      <dgm:spPr/>
      <dgm:t>
        <a:bodyPr/>
        <a:lstStyle/>
        <a:p>
          <a:r>
            <a:rPr lang="ru-RU" sz="1100" dirty="0" smtClean="0"/>
            <a:t> Линейка Живая земля, Живая вода, Живой воздух</a:t>
          </a:r>
          <a:endParaRPr lang="ru-RU" sz="1100" dirty="0"/>
        </a:p>
      </dgm:t>
    </dgm:pt>
    <dgm:pt modelId="{BC219E1A-AB2F-4BA9-B938-F97062993AF4}" type="parTrans" cxnId="{CD3980B5-D4D1-4995-B03C-BE79A6B5DC0A}">
      <dgm:prSet/>
      <dgm:spPr/>
      <dgm:t>
        <a:bodyPr/>
        <a:lstStyle/>
        <a:p>
          <a:endParaRPr lang="ru-RU"/>
        </a:p>
      </dgm:t>
    </dgm:pt>
    <dgm:pt modelId="{A73CB3CE-C61C-43BB-8160-5E87DE158CE2}" type="sibTrans" cxnId="{CD3980B5-D4D1-4995-B03C-BE79A6B5DC0A}">
      <dgm:prSet/>
      <dgm:spPr/>
      <dgm:t>
        <a:bodyPr/>
        <a:lstStyle/>
        <a:p>
          <a:endParaRPr lang="ru-RU"/>
        </a:p>
      </dgm:t>
    </dgm:pt>
    <dgm:pt modelId="{5E12D5F8-0F13-4318-9DE6-F264E4F292B1}">
      <dgm:prSet phldrT="[Текст]" custT="1"/>
      <dgm:spPr/>
      <dgm:t>
        <a:bodyPr/>
        <a:lstStyle/>
        <a:p>
          <a:r>
            <a:rPr lang="ru-RU" sz="1100" dirty="0" smtClean="0"/>
            <a:t>Мобильные путеводители</a:t>
          </a:r>
          <a:endParaRPr lang="ru-RU" sz="1100" dirty="0"/>
        </a:p>
      </dgm:t>
    </dgm:pt>
    <dgm:pt modelId="{D1E53714-24FD-4F8F-84BD-23D282D4D835}" type="parTrans" cxnId="{138D2467-49F7-45E1-A709-2AA098ACF0B3}">
      <dgm:prSet/>
      <dgm:spPr/>
      <dgm:t>
        <a:bodyPr/>
        <a:lstStyle/>
        <a:p>
          <a:endParaRPr lang="ru-RU"/>
        </a:p>
      </dgm:t>
    </dgm:pt>
    <dgm:pt modelId="{6AD031B5-E7B2-4356-A13F-CF4CA20C0211}" type="sibTrans" cxnId="{138D2467-49F7-45E1-A709-2AA098ACF0B3}">
      <dgm:prSet/>
      <dgm:spPr/>
      <dgm:t>
        <a:bodyPr/>
        <a:lstStyle/>
        <a:p>
          <a:endParaRPr lang="ru-RU"/>
        </a:p>
      </dgm:t>
    </dgm:pt>
    <dgm:pt modelId="{4905EA8A-C0FC-4C0D-AEF1-05BD0E64C3DA}">
      <dgm:prSet phldrT="[Текст]" custT="1"/>
      <dgm:spPr/>
      <dgm:t>
        <a:bodyPr/>
        <a:lstStyle/>
        <a:p>
          <a:r>
            <a:rPr lang="ru-RU" sz="1100" dirty="0" smtClean="0"/>
            <a:t>Эко-форум Еж</a:t>
          </a:r>
          <a:endParaRPr lang="ru-RU" sz="1100" dirty="0"/>
        </a:p>
      </dgm:t>
    </dgm:pt>
    <dgm:pt modelId="{F1761A35-E500-4892-883B-B4D10B7F3FF6}" type="parTrans" cxnId="{00695D2D-57E1-4422-A93C-FFBD8A6E4AF5}">
      <dgm:prSet/>
      <dgm:spPr/>
      <dgm:t>
        <a:bodyPr/>
        <a:lstStyle/>
        <a:p>
          <a:endParaRPr lang="ru-RU"/>
        </a:p>
      </dgm:t>
    </dgm:pt>
    <dgm:pt modelId="{CA5DA4A2-0990-406C-A647-F66D911A969C}" type="sibTrans" cxnId="{00695D2D-57E1-4422-A93C-FFBD8A6E4AF5}">
      <dgm:prSet/>
      <dgm:spPr/>
      <dgm:t>
        <a:bodyPr/>
        <a:lstStyle/>
        <a:p>
          <a:endParaRPr lang="ru-RU"/>
        </a:p>
      </dgm:t>
    </dgm:pt>
    <dgm:pt modelId="{F1C9825A-FAA1-468A-A6F5-83ABBC002BDE}">
      <dgm:prSet phldrT="[Текст]" custT="1"/>
      <dgm:spPr/>
      <dgm:t>
        <a:bodyPr/>
        <a:lstStyle/>
        <a:p>
          <a:r>
            <a:rPr lang="ru-RU" sz="1100" dirty="0" smtClean="0"/>
            <a:t>Этнофестиваль Люди Леса</a:t>
          </a:r>
          <a:endParaRPr lang="ru-RU" sz="1100" dirty="0"/>
        </a:p>
      </dgm:t>
    </dgm:pt>
    <dgm:pt modelId="{FAC6A1BD-4C63-4FA9-A3C6-61599CA87CA3}" type="parTrans" cxnId="{24279431-8D9E-479C-BEBD-5342AF7B30CE}">
      <dgm:prSet/>
      <dgm:spPr/>
      <dgm:t>
        <a:bodyPr/>
        <a:lstStyle/>
        <a:p>
          <a:endParaRPr lang="ru-RU"/>
        </a:p>
      </dgm:t>
    </dgm:pt>
    <dgm:pt modelId="{5CE8466B-FCC2-40CB-B686-4AB302D2D921}" type="sibTrans" cxnId="{24279431-8D9E-479C-BEBD-5342AF7B30CE}">
      <dgm:prSet/>
      <dgm:spPr/>
      <dgm:t>
        <a:bodyPr/>
        <a:lstStyle/>
        <a:p>
          <a:endParaRPr lang="ru-RU"/>
        </a:p>
      </dgm:t>
    </dgm:pt>
    <dgm:pt modelId="{FE2A0FDC-78A0-49A1-A119-00FC4E5EB0DC}">
      <dgm:prSet phldrT="[Текст]" custT="1"/>
      <dgm:spPr/>
      <dgm:t>
        <a:bodyPr/>
        <a:lstStyle/>
        <a:p>
          <a:r>
            <a:rPr lang="ru-RU" sz="1100" dirty="0" smtClean="0"/>
            <a:t> Система </a:t>
          </a:r>
          <a:r>
            <a:rPr lang="en-US" sz="1100" dirty="0" smtClean="0"/>
            <a:t>QR</a:t>
          </a:r>
          <a:r>
            <a:rPr lang="ru-RU" sz="1100" dirty="0" smtClean="0"/>
            <a:t>-кодов</a:t>
          </a:r>
          <a:endParaRPr lang="ru-RU" sz="1100" dirty="0"/>
        </a:p>
      </dgm:t>
    </dgm:pt>
    <dgm:pt modelId="{0B472E56-7AD6-4E27-9721-B5DE1DF34F5D}" type="parTrans" cxnId="{8B4D872C-23CE-4748-BC60-882285B564C0}">
      <dgm:prSet/>
      <dgm:spPr/>
      <dgm:t>
        <a:bodyPr/>
        <a:lstStyle/>
        <a:p>
          <a:endParaRPr lang="ru-RU"/>
        </a:p>
      </dgm:t>
    </dgm:pt>
    <dgm:pt modelId="{116A58A2-EB6C-422C-BC15-31BE0F5CAD01}" type="sibTrans" cxnId="{8B4D872C-23CE-4748-BC60-882285B564C0}">
      <dgm:prSet/>
      <dgm:spPr/>
      <dgm:t>
        <a:bodyPr/>
        <a:lstStyle/>
        <a:p>
          <a:endParaRPr lang="ru-RU"/>
        </a:p>
      </dgm:t>
    </dgm:pt>
    <dgm:pt modelId="{15621E7E-9B2D-4EFD-B14E-DA96798FA092}">
      <dgm:prSet phldrT="[Текст]"/>
      <dgm:spPr/>
      <dgm:t>
        <a:bodyPr/>
        <a:lstStyle/>
        <a:p>
          <a:r>
            <a:rPr lang="ru-RU" dirty="0" smtClean="0"/>
            <a:t>Текст</a:t>
          </a:r>
          <a:endParaRPr lang="ru-RU" dirty="0"/>
        </a:p>
      </dgm:t>
    </dgm:pt>
    <dgm:pt modelId="{F047D4FA-E2E4-47B7-A9AC-3B25390DE85D}" type="parTrans" cxnId="{992D851B-6D3A-4F7A-9B62-C12DC35CFE23}">
      <dgm:prSet/>
      <dgm:spPr/>
      <dgm:t>
        <a:bodyPr/>
        <a:lstStyle/>
        <a:p>
          <a:endParaRPr lang="ru-RU"/>
        </a:p>
      </dgm:t>
    </dgm:pt>
    <dgm:pt modelId="{AA52B8ED-8932-430E-AFB1-2DBE3E7EF151}" type="sibTrans" cxnId="{992D851B-6D3A-4F7A-9B62-C12DC35CFE23}">
      <dgm:prSet/>
      <dgm:spPr/>
      <dgm:t>
        <a:bodyPr/>
        <a:lstStyle/>
        <a:p>
          <a:endParaRPr lang="ru-RU"/>
        </a:p>
      </dgm:t>
    </dgm:pt>
    <dgm:pt modelId="{137FCA61-D057-4B30-B8EA-E916780A0789}">
      <dgm:prSet/>
      <dgm:spPr/>
      <dgm:t>
        <a:bodyPr/>
        <a:lstStyle/>
        <a:p>
          <a:endParaRPr lang="ru-RU" dirty="0"/>
        </a:p>
      </dgm:t>
    </dgm:pt>
    <dgm:pt modelId="{4217D40C-F6C1-4452-AA60-A5E23CC391F8}" type="sibTrans" cxnId="{6E495253-89D1-416B-A4DD-F68782E057DE}">
      <dgm:prSet/>
      <dgm:spPr/>
      <dgm:t>
        <a:bodyPr/>
        <a:lstStyle/>
        <a:p>
          <a:endParaRPr lang="ru-RU"/>
        </a:p>
      </dgm:t>
    </dgm:pt>
    <dgm:pt modelId="{92E1E4A1-091E-4A21-A8BA-FDB9649624D8}" type="parTrans" cxnId="{6E495253-89D1-416B-A4DD-F68782E057DE}">
      <dgm:prSet/>
      <dgm:spPr/>
      <dgm:t>
        <a:bodyPr/>
        <a:lstStyle/>
        <a:p>
          <a:endParaRPr lang="ru-RU"/>
        </a:p>
      </dgm:t>
    </dgm:pt>
    <dgm:pt modelId="{D27867F4-1B42-437B-8673-02F383C7978A}">
      <dgm:prSet phldrT="[Текст]" custT="1"/>
      <dgm:spPr/>
      <dgm:t>
        <a:bodyPr/>
        <a:lstStyle/>
        <a:p>
          <a:r>
            <a:rPr lang="ru-RU" sz="1100" dirty="0" smtClean="0"/>
            <a:t> Туристский интернет-портал</a:t>
          </a:r>
          <a:endParaRPr lang="ru-RU" sz="1100" dirty="0"/>
        </a:p>
      </dgm:t>
    </dgm:pt>
    <dgm:pt modelId="{E206BDBB-1B61-4136-AEFA-319FCBBA9CEE}" type="sibTrans" cxnId="{7D881E16-2535-4D86-971E-F8BED7F30EAC}">
      <dgm:prSet/>
      <dgm:spPr/>
      <dgm:t>
        <a:bodyPr/>
        <a:lstStyle/>
        <a:p>
          <a:endParaRPr lang="ru-RU"/>
        </a:p>
      </dgm:t>
    </dgm:pt>
    <dgm:pt modelId="{6024A6E6-D3D3-44EB-AE07-F193012763E7}" type="parTrans" cxnId="{7D881E16-2535-4D86-971E-F8BED7F30EAC}">
      <dgm:prSet/>
      <dgm:spPr/>
      <dgm:t>
        <a:bodyPr/>
        <a:lstStyle/>
        <a:p>
          <a:endParaRPr lang="ru-RU"/>
        </a:p>
      </dgm:t>
    </dgm:pt>
    <dgm:pt modelId="{579FBADB-18B5-4CB0-8FE2-C889DE3BD296}">
      <dgm:prSet phldrT="[Текст]" phldr="1"/>
      <dgm:spPr/>
      <dgm:t>
        <a:bodyPr/>
        <a:lstStyle/>
        <a:p>
          <a:endParaRPr lang="ru-RU" dirty="0"/>
        </a:p>
      </dgm:t>
    </dgm:pt>
    <dgm:pt modelId="{70C9E552-2102-4A0C-A6BE-43BE9DD0DBBA}" type="sibTrans" cxnId="{8730FE97-35D7-453D-84DC-C2B6559B7A5F}">
      <dgm:prSet/>
      <dgm:spPr/>
      <dgm:t>
        <a:bodyPr/>
        <a:lstStyle/>
        <a:p>
          <a:endParaRPr lang="ru-RU"/>
        </a:p>
      </dgm:t>
    </dgm:pt>
    <dgm:pt modelId="{A8D6AB19-0B3C-40F8-A1BE-F8CF3B68E277}" type="parTrans" cxnId="{8730FE97-35D7-453D-84DC-C2B6559B7A5F}">
      <dgm:prSet/>
      <dgm:spPr/>
      <dgm:t>
        <a:bodyPr/>
        <a:lstStyle/>
        <a:p>
          <a:endParaRPr lang="ru-RU"/>
        </a:p>
      </dgm:t>
    </dgm:pt>
    <dgm:pt modelId="{BD079896-4A06-456E-B71F-C3AA4E46E712}">
      <dgm:prSet custT="1"/>
      <dgm:spPr/>
      <dgm:t>
        <a:bodyPr/>
        <a:lstStyle/>
        <a:p>
          <a:r>
            <a:rPr lang="ru-RU" sz="1100" dirty="0" smtClean="0"/>
            <a:t>выставки, рекламные и ознакомительные туры, и материалы</a:t>
          </a:r>
          <a:endParaRPr lang="ru-RU" sz="1100" dirty="0"/>
        </a:p>
      </dgm:t>
    </dgm:pt>
    <dgm:pt modelId="{228CE556-DC15-4960-9CA7-E49037607B9B}" type="parTrans" cxnId="{DEF5E59F-C4BF-4DF2-A714-14DAA6B16BBF}">
      <dgm:prSet/>
      <dgm:spPr/>
      <dgm:t>
        <a:bodyPr/>
        <a:lstStyle/>
        <a:p>
          <a:endParaRPr lang="ru-RU"/>
        </a:p>
      </dgm:t>
    </dgm:pt>
    <dgm:pt modelId="{8FFD6189-8C0D-4D37-8C91-CFA45FEBEABD}" type="sibTrans" cxnId="{DEF5E59F-C4BF-4DF2-A714-14DAA6B16BBF}">
      <dgm:prSet/>
      <dgm:spPr/>
      <dgm:t>
        <a:bodyPr/>
        <a:lstStyle/>
        <a:p>
          <a:endParaRPr lang="ru-RU"/>
        </a:p>
      </dgm:t>
    </dgm:pt>
    <dgm:pt modelId="{A4CB3504-AB22-408F-B7C6-5DB3D3638FCC}">
      <dgm:prSet phldrT="[Текст]" custT="1"/>
      <dgm:spPr/>
      <dgm:t>
        <a:bodyPr/>
        <a:lstStyle/>
        <a:p>
          <a:r>
            <a:rPr lang="ru-RU" sz="1100" dirty="0" smtClean="0"/>
            <a:t>формирование пула лидеров общественного мнения Республики Коми поддерживающих ценности экологического бренда</a:t>
          </a:r>
          <a:endParaRPr lang="ru-RU" sz="1100" dirty="0"/>
        </a:p>
      </dgm:t>
    </dgm:pt>
    <dgm:pt modelId="{3C0025F4-CBDF-404C-BDD1-70A40290948D}" type="parTrans" cxnId="{000EAAEC-B4AA-4071-8506-3738CA699186}">
      <dgm:prSet/>
      <dgm:spPr/>
      <dgm:t>
        <a:bodyPr/>
        <a:lstStyle/>
        <a:p>
          <a:endParaRPr lang="ru-RU"/>
        </a:p>
      </dgm:t>
    </dgm:pt>
    <dgm:pt modelId="{13DE5816-002D-430A-B779-262BC34AC444}" type="sibTrans" cxnId="{000EAAEC-B4AA-4071-8506-3738CA699186}">
      <dgm:prSet/>
      <dgm:spPr/>
      <dgm:t>
        <a:bodyPr/>
        <a:lstStyle/>
        <a:p>
          <a:endParaRPr lang="ru-RU"/>
        </a:p>
      </dgm:t>
    </dgm:pt>
    <dgm:pt modelId="{FA2E928B-001A-485D-88CD-EF65E9FF06B9}">
      <dgm:prSet phldrT="[Текст]" phldr="1"/>
      <dgm:spPr/>
      <dgm:t>
        <a:bodyPr/>
        <a:lstStyle/>
        <a:p>
          <a:endParaRPr lang="ru-RU" dirty="0"/>
        </a:p>
      </dgm:t>
    </dgm:pt>
    <dgm:pt modelId="{696AB152-3A33-4ED7-B620-ACAF3D518575}" type="sibTrans" cxnId="{96AA5548-F2FA-4DDF-9C10-39A285187960}">
      <dgm:prSet/>
      <dgm:spPr/>
      <dgm:t>
        <a:bodyPr/>
        <a:lstStyle/>
        <a:p>
          <a:endParaRPr lang="ru-RU"/>
        </a:p>
      </dgm:t>
    </dgm:pt>
    <dgm:pt modelId="{861DA4A4-9DEF-405C-8271-F6036B571EBE}" type="parTrans" cxnId="{96AA5548-F2FA-4DDF-9C10-39A285187960}">
      <dgm:prSet/>
      <dgm:spPr/>
      <dgm:t>
        <a:bodyPr/>
        <a:lstStyle/>
        <a:p>
          <a:endParaRPr lang="ru-RU"/>
        </a:p>
      </dgm:t>
    </dgm:pt>
    <dgm:pt modelId="{002EDBAA-8763-4B1B-9800-FFAFAD065D0F}" type="pres">
      <dgm:prSet presAssocID="{E44013B6-1885-41B5-96B5-658AE8919074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7D7523-7ABC-41C7-B59D-14F7B103EE36}" type="pres">
      <dgm:prSet presAssocID="{FA2E928B-001A-485D-88CD-EF65E9FF06B9}" presName="compositeNode" presStyleCnt="0">
        <dgm:presLayoutVars>
          <dgm:bulletEnabled val="1"/>
        </dgm:presLayoutVars>
      </dgm:prSet>
      <dgm:spPr/>
    </dgm:pt>
    <dgm:pt modelId="{5D41AF7F-D452-4EB0-BA1B-80956E751B84}" type="pres">
      <dgm:prSet presAssocID="{FA2E928B-001A-485D-88CD-EF65E9FF06B9}" presName="image" presStyleLbl="fgImgPlace1" presStyleIdx="0" presStyleCnt="5" custScaleX="282363" custScaleY="12837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73F1303-8874-4D1C-AFD0-0FBF12FCA0FB}" type="pres">
      <dgm:prSet presAssocID="{FA2E928B-001A-485D-88CD-EF65E9FF06B9}" presName="childNode" presStyleLbl="node1" presStyleIdx="0" presStyleCnt="5" custScaleX="130141" custScaleY="87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E02BC-75FA-40E1-B287-24D9E218BCA5}" type="pres">
      <dgm:prSet presAssocID="{FA2E928B-001A-485D-88CD-EF65E9FF06B9}" presName="parentNode" presStyleLbl="revTx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B7FE5-CC22-466B-9832-EDBB722AA173}" type="pres">
      <dgm:prSet presAssocID="{696AB152-3A33-4ED7-B620-ACAF3D518575}" presName="sibTrans" presStyleCnt="0"/>
      <dgm:spPr/>
    </dgm:pt>
    <dgm:pt modelId="{A6AFECC3-337B-465E-992C-D7FD14B3ED32}" type="pres">
      <dgm:prSet presAssocID="{8B9FF519-B054-488E-BD4E-7244260115BC}" presName="compositeNode" presStyleCnt="0">
        <dgm:presLayoutVars>
          <dgm:bulletEnabled val="1"/>
        </dgm:presLayoutVars>
      </dgm:prSet>
      <dgm:spPr/>
    </dgm:pt>
    <dgm:pt modelId="{3C32CE49-805B-4377-8351-C42E2852E1CE}" type="pres">
      <dgm:prSet presAssocID="{8B9FF519-B054-488E-BD4E-7244260115BC}" presName="image" presStyleLbl="fgImgPlace1" presStyleIdx="1" presStyleCnt="5" custScaleX="196479" custScaleY="18443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434A2BF-1BF0-49D5-A579-3A16B30CEC18}" type="pres">
      <dgm:prSet presAssocID="{8B9FF519-B054-488E-BD4E-7244260115BC}" presName="childNode" presStyleLbl="node1" presStyleIdx="1" presStyleCnt="5" custScaleY="75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ECBA4-F4F5-48B0-9937-1D139B3AF2CC}" type="pres">
      <dgm:prSet presAssocID="{8B9FF519-B054-488E-BD4E-7244260115BC}" presName="parentNode" presStyleLbl="revTx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13A16-7370-4DF6-AFEC-80DD0269A22F}" type="pres">
      <dgm:prSet presAssocID="{5D5BC015-46D7-4F3A-BD3E-D8041038B489}" presName="sibTrans" presStyleCnt="0"/>
      <dgm:spPr/>
    </dgm:pt>
    <dgm:pt modelId="{8779964D-A23D-4FA0-9576-6F84D84517D9}" type="pres">
      <dgm:prSet presAssocID="{579FBADB-18B5-4CB0-8FE2-C889DE3BD296}" presName="compositeNode" presStyleCnt="0">
        <dgm:presLayoutVars>
          <dgm:bulletEnabled val="1"/>
        </dgm:presLayoutVars>
      </dgm:prSet>
      <dgm:spPr/>
    </dgm:pt>
    <dgm:pt modelId="{9DCC3CD9-4B9C-4EA7-94F4-9FEB5C1A95F4}" type="pres">
      <dgm:prSet presAssocID="{579FBADB-18B5-4CB0-8FE2-C889DE3BD296}" presName="image" presStyleLbl="fgImgPlace1" presStyleIdx="2" presStyleCnt="5" custScaleX="224162" custScaleY="200564" custLinFactNeighborX="-7020" custLinFactNeighborY="-1157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6261C4D-98BE-469B-8126-39A284370F90}" type="pres">
      <dgm:prSet presAssocID="{579FBADB-18B5-4CB0-8FE2-C889DE3BD296}" presName="childNode" presStyleLbl="node1" presStyleIdx="2" presStyleCnt="5" custScaleY="66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399B5-FA6C-49C7-BAF1-A1C2BBFC454E}" type="pres">
      <dgm:prSet presAssocID="{579FBADB-18B5-4CB0-8FE2-C889DE3BD296}" presName="parentNode" presStyleLbl="revTx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FCA9A-F76A-40A9-89D5-03459D59B488}" type="pres">
      <dgm:prSet presAssocID="{70C9E552-2102-4A0C-A6BE-43BE9DD0DBBA}" presName="sibTrans" presStyleCnt="0"/>
      <dgm:spPr/>
    </dgm:pt>
    <dgm:pt modelId="{363D9D51-EEA3-49B5-8945-3503068AE0F4}" type="pres">
      <dgm:prSet presAssocID="{15621E7E-9B2D-4EFD-B14E-DA96798FA092}" presName="compositeNode" presStyleCnt="0">
        <dgm:presLayoutVars>
          <dgm:bulletEnabled val="1"/>
        </dgm:presLayoutVars>
      </dgm:prSet>
      <dgm:spPr/>
    </dgm:pt>
    <dgm:pt modelId="{AE61D446-A42E-468A-A00A-F07C272394C6}" type="pres">
      <dgm:prSet presAssocID="{15621E7E-9B2D-4EFD-B14E-DA96798FA092}" presName="image" presStyleLbl="fgImgPlace1" presStyleIdx="3" presStyleCnt="5" custScaleX="203678" custScaleY="20859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399C63A-8B9C-41F4-BDD8-03AFBBAE36C6}" type="pres">
      <dgm:prSet presAssocID="{15621E7E-9B2D-4EFD-B14E-DA96798FA092}" presName="childNode" presStyleLbl="node1" presStyleIdx="3" presStyleCnt="5" custScaleY="75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70855-F3D9-4FD2-811E-0E7582C515FF}" type="pres">
      <dgm:prSet presAssocID="{15621E7E-9B2D-4EFD-B14E-DA96798FA092}" presName="parentNode" presStyleLbl="revTx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0220B0-95DB-4CE4-AF5A-39564B4B81B9}" type="pres">
      <dgm:prSet presAssocID="{AA52B8ED-8932-430E-AFB1-2DBE3E7EF151}" presName="sibTrans" presStyleCnt="0"/>
      <dgm:spPr/>
    </dgm:pt>
    <dgm:pt modelId="{B1CFBABD-E6B6-4B9E-8309-BBA29456AAAE}" type="pres">
      <dgm:prSet presAssocID="{137FCA61-D057-4B30-B8EA-E916780A0789}" presName="compositeNode" presStyleCnt="0">
        <dgm:presLayoutVars>
          <dgm:bulletEnabled val="1"/>
        </dgm:presLayoutVars>
      </dgm:prSet>
      <dgm:spPr/>
    </dgm:pt>
    <dgm:pt modelId="{7EDE3003-F66A-4C48-8BF6-010F2C589691}" type="pres">
      <dgm:prSet presAssocID="{137FCA61-D057-4B30-B8EA-E916780A0789}" presName="image" presStyleLbl="fgImgPlace1" presStyleIdx="4" presStyleCnt="5" custScaleX="188005" custScaleY="259508" custLinFactNeighborX="-11516" custLinFactNeighborY="-4787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7F8BC07-0BA5-4D18-A441-51B597300F55}" type="pres">
      <dgm:prSet presAssocID="{137FCA61-D057-4B30-B8EA-E916780A0789}" presName="childNode" presStyleLbl="node1" presStyleIdx="4" presStyleCnt="5" custScaleX="111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843B4-3C84-4040-B63D-EE7D5AF9A84C}" type="pres">
      <dgm:prSet presAssocID="{137FCA61-D057-4B30-B8EA-E916780A0789}" presName="parentNode" presStyleLbl="revTx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C78496-CDA0-48BA-A053-00DD8E80326E}" type="presOf" srcId="{579FBADB-18B5-4CB0-8FE2-C889DE3BD296}" destId="{F49399B5-FA6C-49C7-BAF1-A1C2BBFC454E}" srcOrd="0" destOrd="0" presId="urn:microsoft.com/office/officeart/2005/8/layout/hList2#1"/>
    <dgm:cxn modelId="{46845A7F-5FC8-47F8-B9FC-26BB81A3F316}" srcId="{FA2E928B-001A-485D-88CD-EF65E9FF06B9}" destId="{88B70B86-F048-47A9-B33D-3543E792C591}" srcOrd="1" destOrd="0" parTransId="{B031B3D2-F7D3-4C22-96F6-C9C44F59E3B8}" sibTransId="{154BAF06-3377-4585-AC98-BA9D278FCDBE}"/>
    <dgm:cxn modelId="{8B4D872C-23CE-4748-BC60-882285B564C0}" srcId="{579FBADB-18B5-4CB0-8FE2-C889DE3BD296}" destId="{FE2A0FDC-78A0-49A1-A119-00FC4E5EB0DC}" srcOrd="2" destOrd="0" parTransId="{0B472E56-7AD6-4E27-9721-B5DE1DF34F5D}" sibTransId="{116A58A2-EB6C-422C-BC15-31BE0F5CAD01}"/>
    <dgm:cxn modelId="{96AA5548-F2FA-4DDF-9C10-39A285187960}" srcId="{E44013B6-1885-41B5-96B5-658AE8919074}" destId="{FA2E928B-001A-485D-88CD-EF65E9FF06B9}" srcOrd="0" destOrd="0" parTransId="{861DA4A4-9DEF-405C-8271-F6036B571EBE}" sibTransId="{696AB152-3A33-4ED7-B620-ACAF3D518575}"/>
    <dgm:cxn modelId="{8730FE97-35D7-453D-84DC-C2B6559B7A5F}" srcId="{E44013B6-1885-41B5-96B5-658AE8919074}" destId="{579FBADB-18B5-4CB0-8FE2-C889DE3BD296}" srcOrd="2" destOrd="0" parTransId="{A8D6AB19-0B3C-40F8-A1BE-F8CF3B68E277}" sibTransId="{70C9E552-2102-4A0C-A6BE-43BE9DD0DBBA}"/>
    <dgm:cxn modelId="{88EEE214-32A0-47D3-9BF3-77271A77942B}" type="presOf" srcId="{5E12D5F8-0F13-4318-9DE6-F264E4F292B1}" destId="{56261C4D-98BE-469B-8126-39A284370F90}" srcOrd="0" destOrd="1" presId="urn:microsoft.com/office/officeart/2005/8/layout/hList2#1"/>
    <dgm:cxn modelId="{7D881E16-2535-4D86-971E-F8BED7F30EAC}" srcId="{579FBADB-18B5-4CB0-8FE2-C889DE3BD296}" destId="{D27867F4-1B42-437B-8673-02F383C7978A}" srcOrd="0" destOrd="0" parTransId="{6024A6E6-D3D3-44EB-AE07-F193012763E7}" sibTransId="{E206BDBB-1B61-4136-AEFA-319FCBBA9CEE}"/>
    <dgm:cxn modelId="{A18292D0-BE64-4CA3-B058-FFA90D6757BD}" type="presOf" srcId="{8B9FF519-B054-488E-BD4E-7244260115BC}" destId="{EE5ECBA4-F4F5-48B0-9937-1D139B3AF2CC}" srcOrd="0" destOrd="0" presId="urn:microsoft.com/office/officeart/2005/8/layout/hList2#1"/>
    <dgm:cxn modelId="{24279431-8D9E-479C-BEBD-5342AF7B30CE}" srcId="{FA2E928B-001A-485D-88CD-EF65E9FF06B9}" destId="{F1C9825A-FAA1-468A-A6F5-83ABBC002BDE}" srcOrd="3" destOrd="0" parTransId="{FAC6A1BD-4C63-4FA9-A3C6-61599CA87CA3}" sibTransId="{5CE8466B-FCC2-40CB-B686-4AB302D2D921}"/>
    <dgm:cxn modelId="{A48894D8-652B-4483-8879-6F9E1DF063B4}" type="presOf" srcId="{137FCA61-D057-4B30-B8EA-E916780A0789}" destId="{D1D843B4-3C84-4040-B63D-EE7D5AF9A84C}" srcOrd="0" destOrd="0" presId="urn:microsoft.com/office/officeart/2005/8/layout/hList2#1"/>
    <dgm:cxn modelId="{EC90AE0A-4F8C-4273-925E-2580FCE5900F}" type="presOf" srcId="{17144024-F9CA-4D93-8C7B-C31F16942A21}" destId="{1434A2BF-1BF0-49D5-A579-3A16B30CEC18}" srcOrd="0" destOrd="0" presId="urn:microsoft.com/office/officeart/2005/8/layout/hList2#1"/>
    <dgm:cxn modelId="{00695D2D-57E1-4422-A93C-FFBD8A6E4AF5}" srcId="{FA2E928B-001A-485D-88CD-EF65E9FF06B9}" destId="{4905EA8A-C0FC-4C0D-AEF1-05BD0E64C3DA}" srcOrd="2" destOrd="0" parTransId="{F1761A35-E500-4892-883B-B4D10B7F3FF6}" sibTransId="{CA5DA4A2-0990-406C-A647-F66D911A969C}"/>
    <dgm:cxn modelId="{E1F6F923-55D4-4D5E-949D-61F853BD7C19}" srcId="{E44013B6-1885-41B5-96B5-658AE8919074}" destId="{8B9FF519-B054-488E-BD4E-7244260115BC}" srcOrd="1" destOrd="0" parTransId="{5E4B49B8-BCD4-4870-8703-651717AC4EF5}" sibTransId="{5D5BC015-46D7-4F3A-BD3E-D8041038B489}"/>
    <dgm:cxn modelId="{9388B433-F855-4AE5-ACDF-742D1806821B}" type="presOf" srcId="{D27867F4-1B42-437B-8673-02F383C7978A}" destId="{56261C4D-98BE-469B-8126-39A284370F90}" srcOrd="0" destOrd="0" presId="urn:microsoft.com/office/officeart/2005/8/layout/hList2#1"/>
    <dgm:cxn modelId="{DEE9A6CC-8F11-4278-9D09-1323521FCF38}" type="presOf" srcId="{4905EA8A-C0FC-4C0D-AEF1-05BD0E64C3DA}" destId="{E73F1303-8874-4D1C-AFD0-0FBF12FCA0FB}" srcOrd="0" destOrd="2" presId="urn:microsoft.com/office/officeart/2005/8/layout/hList2#1"/>
    <dgm:cxn modelId="{4663D93A-3695-4EC7-9865-15658A5F8D37}" type="presOf" srcId="{F1C9825A-FAA1-468A-A6F5-83ABBC002BDE}" destId="{E73F1303-8874-4D1C-AFD0-0FBF12FCA0FB}" srcOrd="0" destOrd="3" presId="urn:microsoft.com/office/officeart/2005/8/layout/hList2#1"/>
    <dgm:cxn modelId="{DEF5E59F-C4BF-4DF2-A714-14DAA6B16BBF}" srcId="{15621E7E-9B2D-4EFD-B14E-DA96798FA092}" destId="{BD079896-4A06-456E-B71F-C3AA4E46E712}" srcOrd="0" destOrd="0" parTransId="{228CE556-DC15-4960-9CA7-E49037607B9B}" sibTransId="{8FFD6189-8C0D-4D37-8C91-CFA45FEBEABD}"/>
    <dgm:cxn modelId="{E1D17556-4FBE-44FE-8C7C-DC608BA43E6D}" type="presOf" srcId="{BD079896-4A06-456E-B71F-C3AA4E46E712}" destId="{A399C63A-8B9C-41F4-BDD8-03AFBBAE36C6}" srcOrd="0" destOrd="0" presId="urn:microsoft.com/office/officeart/2005/8/layout/hList2#1"/>
    <dgm:cxn modelId="{138D2467-49F7-45E1-A709-2AA098ACF0B3}" srcId="{579FBADB-18B5-4CB0-8FE2-C889DE3BD296}" destId="{5E12D5F8-0F13-4318-9DE6-F264E4F292B1}" srcOrd="1" destOrd="0" parTransId="{D1E53714-24FD-4F8F-84BD-23D282D4D835}" sibTransId="{6AD031B5-E7B2-4356-A13F-CF4CA20C0211}"/>
    <dgm:cxn modelId="{9FED1596-452C-435F-9D04-BBBBCC740371}" type="presOf" srcId="{FA2E928B-001A-485D-88CD-EF65E9FF06B9}" destId="{150E02BC-75FA-40E1-B287-24D9E218BCA5}" srcOrd="0" destOrd="0" presId="urn:microsoft.com/office/officeart/2005/8/layout/hList2#1"/>
    <dgm:cxn modelId="{9763FFC5-7398-44A3-A413-A0C4C690D944}" srcId="{8B9FF519-B054-488E-BD4E-7244260115BC}" destId="{17144024-F9CA-4D93-8C7B-C31F16942A21}" srcOrd="0" destOrd="0" parTransId="{E1D35604-E74D-40E9-9771-9B062FE68F00}" sibTransId="{D9589B21-6636-4FB0-BB64-7D0ADB5C41C5}"/>
    <dgm:cxn modelId="{1B544DB3-19CF-4FE4-B352-996FD8F132F9}" type="presOf" srcId="{88B70B86-F048-47A9-B33D-3543E792C591}" destId="{E73F1303-8874-4D1C-AFD0-0FBF12FCA0FB}" srcOrd="0" destOrd="1" presId="urn:microsoft.com/office/officeart/2005/8/layout/hList2#1"/>
    <dgm:cxn modelId="{4FB400BA-66C3-4D64-BFCF-CF1148AB5B23}" type="presOf" srcId="{A4CB3504-AB22-408F-B7C6-5DB3D3638FCC}" destId="{37F8BC07-0BA5-4D18-A441-51B597300F55}" srcOrd="0" destOrd="0" presId="urn:microsoft.com/office/officeart/2005/8/layout/hList2#1"/>
    <dgm:cxn modelId="{6E495253-89D1-416B-A4DD-F68782E057DE}" srcId="{E44013B6-1885-41B5-96B5-658AE8919074}" destId="{137FCA61-D057-4B30-B8EA-E916780A0789}" srcOrd="4" destOrd="0" parTransId="{92E1E4A1-091E-4A21-A8BA-FDB9649624D8}" sibTransId="{4217D40C-F6C1-4452-AA60-A5E23CC391F8}"/>
    <dgm:cxn modelId="{8C14B735-0126-4B68-AED8-DB9C70E72880}" type="presOf" srcId="{F9EA3984-29B5-42D9-8238-271F170B9709}" destId="{E73F1303-8874-4D1C-AFD0-0FBF12FCA0FB}" srcOrd="0" destOrd="0" presId="urn:microsoft.com/office/officeart/2005/8/layout/hList2#1"/>
    <dgm:cxn modelId="{992D851B-6D3A-4F7A-9B62-C12DC35CFE23}" srcId="{E44013B6-1885-41B5-96B5-658AE8919074}" destId="{15621E7E-9B2D-4EFD-B14E-DA96798FA092}" srcOrd="3" destOrd="0" parTransId="{F047D4FA-E2E4-47B7-A9AC-3B25390DE85D}" sibTransId="{AA52B8ED-8932-430E-AFB1-2DBE3E7EF151}"/>
    <dgm:cxn modelId="{79EEB8B2-F633-40B8-A126-8D3C5B7F7C9F}" type="presOf" srcId="{482BD5DC-5DAA-44EC-B5FB-6B00BBFEC856}" destId="{1434A2BF-1BF0-49D5-A579-3A16B30CEC18}" srcOrd="0" destOrd="1" presId="urn:microsoft.com/office/officeart/2005/8/layout/hList2#1"/>
    <dgm:cxn modelId="{20286E65-6BE0-47C5-949C-FA60DB71DFCC}" type="presOf" srcId="{FE2A0FDC-78A0-49A1-A119-00FC4E5EB0DC}" destId="{56261C4D-98BE-469B-8126-39A284370F90}" srcOrd="0" destOrd="2" presId="urn:microsoft.com/office/officeart/2005/8/layout/hList2#1"/>
    <dgm:cxn modelId="{000EAAEC-B4AA-4071-8506-3738CA699186}" srcId="{137FCA61-D057-4B30-B8EA-E916780A0789}" destId="{A4CB3504-AB22-408F-B7C6-5DB3D3638FCC}" srcOrd="0" destOrd="0" parTransId="{3C0025F4-CBDF-404C-BDD1-70A40290948D}" sibTransId="{13DE5816-002D-430A-B779-262BC34AC444}"/>
    <dgm:cxn modelId="{A095A9B4-1D6C-47CB-A627-0BCD4D24A64F}" type="presOf" srcId="{15621E7E-9B2D-4EFD-B14E-DA96798FA092}" destId="{80F70855-F3D9-4FD2-811E-0E7582C515FF}" srcOrd="0" destOrd="0" presId="urn:microsoft.com/office/officeart/2005/8/layout/hList2#1"/>
    <dgm:cxn modelId="{2CBD5569-8EB3-4518-9EB7-ED5C8390A06F}" srcId="{FA2E928B-001A-485D-88CD-EF65E9FF06B9}" destId="{F9EA3984-29B5-42D9-8238-271F170B9709}" srcOrd="0" destOrd="0" parTransId="{9D8DBBD2-1208-40E2-BFE2-9828902545BA}" sibTransId="{6FA24D97-62DF-4DC1-8245-6996995F3C88}"/>
    <dgm:cxn modelId="{0D11842F-9FE7-4DB3-A9C2-5F32A68F8A90}" type="presOf" srcId="{E44013B6-1885-41B5-96B5-658AE8919074}" destId="{002EDBAA-8763-4B1B-9800-FFAFAD065D0F}" srcOrd="0" destOrd="0" presId="urn:microsoft.com/office/officeart/2005/8/layout/hList2#1"/>
    <dgm:cxn modelId="{CD3980B5-D4D1-4995-B03C-BE79A6B5DC0A}" srcId="{8B9FF519-B054-488E-BD4E-7244260115BC}" destId="{482BD5DC-5DAA-44EC-B5FB-6B00BBFEC856}" srcOrd="1" destOrd="0" parTransId="{BC219E1A-AB2F-4BA9-B938-F97062993AF4}" sibTransId="{A73CB3CE-C61C-43BB-8160-5E87DE158CE2}"/>
    <dgm:cxn modelId="{C4646783-6725-4946-976E-BE5A32875BC9}" type="presParOf" srcId="{002EDBAA-8763-4B1B-9800-FFAFAD065D0F}" destId="{4B7D7523-7ABC-41C7-B59D-14F7B103EE36}" srcOrd="0" destOrd="0" presId="urn:microsoft.com/office/officeart/2005/8/layout/hList2#1"/>
    <dgm:cxn modelId="{73C982C8-2010-4D3D-962C-81F9709AAB7B}" type="presParOf" srcId="{4B7D7523-7ABC-41C7-B59D-14F7B103EE36}" destId="{5D41AF7F-D452-4EB0-BA1B-80956E751B84}" srcOrd="0" destOrd="0" presId="urn:microsoft.com/office/officeart/2005/8/layout/hList2#1"/>
    <dgm:cxn modelId="{E5EAA29C-0311-44F3-AA90-03882D7A8A59}" type="presParOf" srcId="{4B7D7523-7ABC-41C7-B59D-14F7B103EE36}" destId="{E73F1303-8874-4D1C-AFD0-0FBF12FCA0FB}" srcOrd="1" destOrd="0" presId="urn:microsoft.com/office/officeart/2005/8/layout/hList2#1"/>
    <dgm:cxn modelId="{32ACAF06-963B-46AC-852B-145729A30166}" type="presParOf" srcId="{4B7D7523-7ABC-41C7-B59D-14F7B103EE36}" destId="{150E02BC-75FA-40E1-B287-24D9E218BCA5}" srcOrd="2" destOrd="0" presId="urn:microsoft.com/office/officeart/2005/8/layout/hList2#1"/>
    <dgm:cxn modelId="{45F0CCAC-DB26-45EC-BD10-603445767622}" type="presParOf" srcId="{002EDBAA-8763-4B1B-9800-FFAFAD065D0F}" destId="{5EDB7FE5-CC22-466B-9832-EDBB722AA173}" srcOrd="1" destOrd="0" presId="urn:microsoft.com/office/officeart/2005/8/layout/hList2#1"/>
    <dgm:cxn modelId="{9F327B9D-7A9B-4D76-BC02-AEF1217659EA}" type="presParOf" srcId="{002EDBAA-8763-4B1B-9800-FFAFAD065D0F}" destId="{A6AFECC3-337B-465E-992C-D7FD14B3ED32}" srcOrd="2" destOrd="0" presId="urn:microsoft.com/office/officeart/2005/8/layout/hList2#1"/>
    <dgm:cxn modelId="{6D5EE9BB-7726-4A5D-BFF7-CE83F31C83F7}" type="presParOf" srcId="{A6AFECC3-337B-465E-992C-D7FD14B3ED32}" destId="{3C32CE49-805B-4377-8351-C42E2852E1CE}" srcOrd="0" destOrd="0" presId="urn:microsoft.com/office/officeart/2005/8/layout/hList2#1"/>
    <dgm:cxn modelId="{EE8FADD4-9665-4049-B526-E71CFAF740A1}" type="presParOf" srcId="{A6AFECC3-337B-465E-992C-D7FD14B3ED32}" destId="{1434A2BF-1BF0-49D5-A579-3A16B30CEC18}" srcOrd="1" destOrd="0" presId="urn:microsoft.com/office/officeart/2005/8/layout/hList2#1"/>
    <dgm:cxn modelId="{D203556F-D134-4805-892E-37053CC7551D}" type="presParOf" srcId="{A6AFECC3-337B-465E-992C-D7FD14B3ED32}" destId="{EE5ECBA4-F4F5-48B0-9937-1D139B3AF2CC}" srcOrd="2" destOrd="0" presId="urn:microsoft.com/office/officeart/2005/8/layout/hList2#1"/>
    <dgm:cxn modelId="{F1D7B7A0-6C90-4A57-9A6E-980A829E1757}" type="presParOf" srcId="{002EDBAA-8763-4B1B-9800-FFAFAD065D0F}" destId="{63A13A16-7370-4DF6-AFEC-80DD0269A22F}" srcOrd="3" destOrd="0" presId="urn:microsoft.com/office/officeart/2005/8/layout/hList2#1"/>
    <dgm:cxn modelId="{B11715E5-898B-4EE3-AE81-EF02A231D764}" type="presParOf" srcId="{002EDBAA-8763-4B1B-9800-FFAFAD065D0F}" destId="{8779964D-A23D-4FA0-9576-6F84D84517D9}" srcOrd="4" destOrd="0" presId="urn:microsoft.com/office/officeart/2005/8/layout/hList2#1"/>
    <dgm:cxn modelId="{A7D259CE-DE44-4A3F-A8CE-693BD3E7E5CC}" type="presParOf" srcId="{8779964D-A23D-4FA0-9576-6F84D84517D9}" destId="{9DCC3CD9-4B9C-4EA7-94F4-9FEB5C1A95F4}" srcOrd="0" destOrd="0" presId="urn:microsoft.com/office/officeart/2005/8/layout/hList2#1"/>
    <dgm:cxn modelId="{3E88E74D-4A55-40D0-8F88-0910DD573B7E}" type="presParOf" srcId="{8779964D-A23D-4FA0-9576-6F84D84517D9}" destId="{56261C4D-98BE-469B-8126-39A284370F90}" srcOrd="1" destOrd="0" presId="urn:microsoft.com/office/officeart/2005/8/layout/hList2#1"/>
    <dgm:cxn modelId="{6B515C79-BD79-46AB-B269-22D4724C9C53}" type="presParOf" srcId="{8779964D-A23D-4FA0-9576-6F84D84517D9}" destId="{F49399B5-FA6C-49C7-BAF1-A1C2BBFC454E}" srcOrd="2" destOrd="0" presId="urn:microsoft.com/office/officeart/2005/8/layout/hList2#1"/>
    <dgm:cxn modelId="{9F8F9899-D11F-4508-A12F-9A4A634DB7A3}" type="presParOf" srcId="{002EDBAA-8763-4B1B-9800-FFAFAD065D0F}" destId="{E3EFCA9A-F76A-40A9-89D5-03459D59B488}" srcOrd="5" destOrd="0" presId="urn:microsoft.com/office/officeart/2005/8/layout/hList2#1"/>
    <dgm:cxn modelId="{69A21038-44BA-4B31-B996-C349773D1662}" type="presParOf" srcId="{002EDBAA-8763-4B1B-9800-FFAFAD065D0F}" destId="{363D9D51-EEA3-49B5-8945-3503068AE0F4}" srcOrd="6" destOrd="0" presId="urn:microsoft.com/office/officeart/2005/8/layout/hList2#1"/>
    <dgm:cxn modelId="{30CC3F54-9BAF-47DA-BC03-E4CD3E807318}" type="presParOf" srcId="{363D9D51-EEA3-49B5-8945-3503068AE0F4}" destId="{AE61D446-A42E-468A-A00A-F07C272394C6}" srcOrd="0" destOrd="0" presId="urn:microsoft.com/office/officeart/2005/8/layout/hList2#1"/>
    <dgm:cxn modelId="{1C87E363-01E3-4634-9A8C-136ED5C59A12}" type="presParOf" srcId="{363D9D51-EEA3-49B5-8945-3503068AE0F4}" destId="{A399C63A-8B9C-41F4-BDD8-03AFBBAE36C6}" srcOrd="1" destOrd="0" presId="urn:microsoft.com/office/officeart/2005/8/layout/hList2#1"/>
    <dgm:cxn modelId="{111D384A-A683-46F7-A22D-13E0E12C8AB9}" type="presParOf" srcId="{363D9D51-EEA3-49B5-8945-3503068AE0F4}" destId="{80F70855-F3D9-4FD2-811E-0E7582C515FF}" srcOrd="2" destOrd="0" presId="urn:microsoft.com/office/officeart/2005/8/layout/hList2#1"/>
    <dgm:cxn modelId="{3CF586F8-6B90-4A73-A563-FC1E7B12F381}" type="presParOf" srcId="{002EDBAA-8763-4B1B-9800-FFAFAD065D0F}" destId="{8F0220B0-95DB-4CE4-AF5A-39564B4B81B9}" srcOrd="7" destOrd="0" presId="urn:microsoft.com/office/officeart/2005/8/layout/hList2#1"/>
    <dgm:cxn modelId="{1107985A-55A0-4475-80B4-961A5848F564}" type="presParOf" srcId="{002EDBAA-8763-4B1B-9800-FFAFAD065D0F}" destId="{B1CFBABD-E6B6-4B9E-8309-BBA29456AAAE}" srcOrd="8" destOrd="0" presId="urn:microsoft.com/office/officeart/2005/8/layout/hList2#1"/>
    <dgm:cxn modelId="{802FB134-6351-4A3D-A1BD-DAFA2AE074FE}" type="presParOf" srcId="{B1CFBABD-E6B6-4B9E-8309-BBA29456AAAE}" destId="{7EDE3003-F66A-4C48-8BF6-010F2C589691}" srcOrd="0" destOrd="0" presId="urn:microsoft.com/office/officeart/2005/8/layout/hList2#1"/>
    <dgm:cxn modelId="{8B87561E-B180-4382-8930-5AE08768D790}" type="presParOf" srcId="{B1CFBABD-E6B6-4B9E-8309-BBA29456AAAE}" destId="{37F8BC07-0BA5-4D18-A441-51B597300F55}" srcOrd="1" destOrd="0" presId="urn:microsoft.com/office/officeart/2005/8/layout/hList2#1"/>
    <dgm:cxn modelId="{D3F3425E-18F3-4DBF-88FE-7093313ADE04}" type="presParOf" srcId="{B1CFBABD-E6B6-4B9E-8309-BBA29456AAAE}" destId="{D1D843B4-3C84-4040-B63D-EE7D5AF9A84C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A5F382-7C38-49C4-AAE5-B99E9F7478A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0D04CF-5B0E-4CAF-9294-0CCC603C621D}">
      <dgm:prSet phldrT="[Текст]"/>
      <dgm:spPr/>
      <dgm:t>
        <a:bodyPr/>
        <a:lstStyle/>
        <a:p>
          <a:r>
            <a:rPr lang="ru-RU" dirty="0" smtClean="0"/>
            <a:t>Надзорно - контрольные мероприятия</a:t>
          </a:r>
          <a:endParaRPr lang="ru-RU" dirty="0"/>
        </a:p>
      </dgm:t>
    </dgm:pt>
    <dgm:pt modelId="{E930B79E-8ED5-402D-B8A7-DE09DDCE131F}" type="parTrans" cxnId="{510A2D3A-6E41-40FA-8CFA-39EA5FF7B142}">
      <dgm:prSet/>
      <dgm:spPr/>
      <dgm:t>
        <a:bodyPr/>
        <a:lstStyle/>
        <a:p>
          <a:endParaRPr lang="ru-RU"/>
        </a:p>
      </dgm:t>
    </dgm:pt>
    <dgm:pt modelId="{C6A649A3-6B73-42C2-9F30-E660915C533D}" type="sibTrans" cxnId="{510A2D3A-6E41-40FA-8CFA-39EA5FF7B142}">
      <dgm:prSet/>
      <dgm:spPr/>
      <dgm:t>
        <a:bodyPr/>
        <a:lstStyle/>
        <a:p>
          <a:endParaRPr lang="ru-RU"/>
        </a:p>
      </dgm:t>
    </dgm:pt>
    <dgm:pt modelId="{4313DE3D-D555-43A6-AE3D-50A01ED278E8}">
      <dgm:prSet phldrT="[Текст]" custT="1"/>
      <dgm:spPr/>
      <dgm:t>
        <a:bodyPr/>
        <a:lstStyle/>
        <a:p>
          <a:r>
            <a:rPr lang="ru-RU" sz="1400" b="1" dirty="0" smtClean="0"/>
            <a:t>Создание системы мониторинга туристических потоков. </a:t>
          </a:r>
          <a:endParaRPr lang="ru-RU" sz="1400" b="1" dirty="0"/>
        </a:p>
      </dgm:t>
    </dgm:pt>
    <dgm:pt modelId="{5698D0FB-EE4C-4898-8440-14DD4A1BC75E}" type="parTrans" cxnId="{0B2D5B0F-2109-49D3-9D4B-C4C98F507635}">
      <dgm:prSet/>
      <dgm:spPr/>
      <dgm:t>
        <a:bodyPr/>
        <a:lstStyle/>
        <a:p>
          <a:endParaRPr lang="ru-RU"/>
        </a:p>
      </dgm:t>
    </dgm:pt>
    <dgm:pt modelId="{87377BAB-76A1-48F1-BAE9-8E117B956C89}" type="sibTrans" cxnId="{0B2D5B0F-2109-49D3-9D4B-C4C98F507635}">
      <dgm:prSet/>
      <dgm:spPr/>
      <dgm:t>
        <a:bodyPr/>
        <a:lstStyle/>
        <a:p>
          <a:endParaRPr lang="ru-RU"/>
        </a:p>
      </dgm:t>
    </dgm:pt>
    <dgm:pt modelId="{F4136B59-34E5-4315-8497-9DBE80CAE7E8}">
      <dgm:prSet phldrT="[Текст]" custT="1"/>
      <dgm:spPr/>
      <dgm:t>
        <a:bodyPr/>
        <a:lstStyle/>
        <a:p>
          <a:r>
            <a:rPr lang="ru-RU" sz="1400" b="1" dirty="0" smtClean="0"/>
            <a:t>Содействие соблюдению природоохранных мер при осуществлении туристской деятельности и мониторинг воздействия на природную среду со стороны туристических проектов</a:t>
          </a:r>
          <a:endParaRPr lang="ru-RU" sz="1400" b="1" dirty="0"/>
        </a:p>
      </dgm:t>
    </dgm:pt>
    <dgm:pt modelId="{FECC4D7E-F478-451C-8037-CC9DF9222938}" type="parTrans" cxnId="{7B33E49B-8F04-4625-83D1-D9085DD9CDE4}">
      <dgm:prSet/>
      <dgm:spPr/>
      <dgm:t>
        <a:bodyPr/>
        <a:lstStyle/>
        <a:p>
          <a:endParaRPr lang="ru-RU"/>
        </a:p>
      </dgm:t>
    </dgm:pt>
    <dgm:pt modelId="{7858D2AD-711A-4013-A501-8D57AFCB4BAD}" type="sibTrans" cxnId="{7B33E49B-8F04-4625-83D1-D9085DD9CDE4}">
      <dgm:prSet/>
      <dgm:spPr/>
      <dgm:t>
        <a:bodyPr/>
        <a:lstStyle/>
        <a:p>
          <a:endParaRPr lang="ru-RU"/>
        </a:p>
      </dgm:t>
    </dgm:pt>
    <dgm:pt modelId="{00FEF675-32F4-4044-8A5D-200E96ECD45F}">
      <dgm:prSet phldrT="[Текст]"/>
      <dgm:spPr/>
      <dgm:t>
        <a:bodyPr/>
        <a:lstStyle/>
        <a:p>
          <a:r>
            <a:rPr lang="ru-RU" dirty="0" smtClean="0"/>
            <a:t>Организационное сопровождение</a:t>
          </a:r>
          <a:endParaRPr lang="ru-RU" dirty="0"/>
        </a:p>
      </dgm:t>
    </dgm:pt>
    <dgm:pt modelId="{D87344EB-ECB3-4B02-B998-5F831CA94B5B}" type="parTrans" cxnId="{596A73CC-82AD-4205-B0E3-788A05D8B4B4}">
      <dgm:prSet/>
      <dgm:spPr/>
      <dgm:t>
        <a:bodyPr/>
        <a:lstStyle/>
        <a:p>
          <a:endParaRPr lang="ru-RU"/>
        </a:p>
      </dgm:t>
    </dgm:pt>
    <dgm:pt modelId="{D1E9D0AF-EBBB-45F2-8AB6-6F6B0F121220}" type="sibTrans" cxnId="{596A73CC-82AD-4205-B0E3-788A05D8B4B4}">
      <dgm:prSet/>
      <dgm:spPr/>
      <dgm:t>
        <a:bodyPr/>
        <a:lstStyle/>
        <a:p>
          <a:endParaRPr lang="ru-RU"/>
        </a:p>
      </dgm:t>
    </dgm:pt>
    <dgm:pt modelId="{47CF423D-23E8-4D3B-B54A-EC3452766292}">
      <dgm:prSet phldrT="[Текст]" custT="1"/>
      <dgm:spPr/>
      <dgm:t>
        <a:bodyPr/>
        <a:lstStyle/>
        <a:p>
          <a:r>
            <a:rPr lang="ru-RU" sz="1400" b="1" dirty="0" smtClean="0"/>
            <a:t>Республиканский Координационный Совет по туризму при Правительстве Республики Коми</a:t>
          </a:r>
          <a:endParaRPr lang="ru-RU" sz="1400" dirty="0"/>
        </a:p>
      </dgm:t>
    </dgm:pt>
    <dgm:pt modelId="{8CCF914A-AB14-4D8B-B6DB-47B47ADDA1DE}" type="parTrans" cxnId="{1631AADA-4BDC-43BC-876E-845B8361AB46}">
      <dgm:prSet/>
      <dgm:spPr/>
      <dgm:t>
        <a:bodyPr/>
        <a:lstStyle/>
        <a:p>
          <a:endParaRPr lang="ru-RU"/>
        </a:p>
      </dgm:t>
    </dgm:pt>
    <dgm:pt modelId="{A348CBD3-8E8B-4144-AF19-1BC146A58202}" type="sibTrans" cxnId="{1631AADA-4BDC-43BC-876E-845B8361AB46}">
      <dgm:prSet/>
      <dgm:spPr/>
      <dgm:t>
        <a:bodyPr/>
        <a:lstStyle/>
        <a:p>
          <a:endParaRPr lang="ru-RU"/>
        </a:p>
      </dgm:t>
    </dgm:pt>
    <dgm:pt modelId="{993F1DF7-64D1-419E-A44F-A94D564FA469}">
      <dgm:prSet phldrT="[Текст]" custT="1"/>
      <dgm:spPr/>
      <dgm:t>
        <a:bodyPr/>
        <a:lstStyle/>
        <a:p>
          <a:r>
            <a:rPr lang="ru-RU" sz="1400" b="1" dirty="0" smtClean="0"/>
            <a:t>Межведомственная комиссия по туризму при Экономическом совете</a:t>
          </a:r>
          <a:endParaRPr lang="ru-RU" sz="1400" dirty="0"/>
        </a:p>
      </dgm:t>
    </dgm:pt>
    <dgm:pt modelId="{E578D8A9-6E41-40B2-82DB-E6848E921C67}" type="parTrans" cxnId="{F7B9E9CF-40CE-472C-9C53-578713AD216D}">
      <dgm:prSet/>
      <dgm:spPr/>
      <dgm:t>
        <a:bodyPr/>
        <a:lstStyle/>
        <a:p>
          <a:endParaRPr lang="ru-RU"/>
        </a:p>
      </dgm:t>
    </dgm:pt>
    <dgm:pt modelId="{77FD4FCE-EAB9-424E-91CD-A084650E02F0}" type="sibTrans" cxnId="{F7B9E9CF-40CE-472C-9C53-578713AD216D}">
      <dgm:prSet/>
      <dgm:spPr/>
      <dgm:t>
        <a:bodyPr/>
        <a:lstStyle/>
        <a:p>
          <a:endParaRPr lang="ru-RU"/>
        </a:p>
      </dgm:t>
    </dgm:pt>
    <dgm:pt modelId="{A83463CD-E611-4B09-8A2F-CF79E8E27E34}">
      <dgm:prSet phldrT="[Текст]" custT="1"/>
      <dgm:spPr/>
      <dgm:t>
        <a:bodyPr/>
        <a:lstStyle/>
        <a:p>
          <a:r>
            <a:rPr lang="ru-RU" sz="1400" b="1" dirty="0" smtClean="0"/>
            <a:t>Общественный Совет Агентства Республики Коми по туризму</a:t>
          </a:r>
          <a:endParaRPr lang="ru-RU" sz="1400" dirty="0"/>
        </a:p>
      </dgm:t>
    </dgm:pt>
    <dgm:pt modelId="{1251DF73-A982-475F-AFDC-03340DCB8296}" type="parTrans" cxnId="{F6C96D34-297F-44B0-881D-724E70D55232}">
      <dgm:prSet/>
      <dgm:spPr/>
      <dgm:t>
        <a:bodyPr/>
        <a:lstStyle/>
        <a:p>
          <a:endParaRPr lang="ru-RU"/>
        </a:p>
      </dgm:t>
    </dgm:pt>
    <dgm:pt modelId="{309EA62A-3A54-41F5-9533-CDB3BCDDD0B6}" type="sibTrans" cxnId="{F6C96D34-297F-44B0-881D-724E70D55232}">
      <dgm:prSet/>
      <dgm:spPr/>
      <dgm:t>
        <a:bodyPr/>
        <a:lstStyle/>
        <a:p>
          <a:endParaRPr lang="ru-RU"/>
        </a:p>
      </dgm:t>
    </dgm:pt>
    <dgm:pt modelId="{7F455428-1D51-4E68-91EE-AD7D1EF3F528}">
      <dgm:prSet phldrT="[Текст]" custT="1"/>
      <dgm:spPr/>
      <dgm:t>
        <a:bodyPr/>
        <a:lstStyle/>
        <a:p>
          <a:r>
            <a:rPr lang="ru-RU" sz="1400" b="1" dirty="0" smtClean="0"/>
            <a:t>Корпорация по развитию туризма Республики Коми</a:t>
          </a:r>
          <a:endParaRPr lang="ru-RU" sz="1400" dirty="0"/>
        </a:p>
      </dgm:t>
    </dgm:pt>
    <dgm:pt modelId="{20BF9FD2-47D9-4D41-BCF4-9DFE56D515A1}" type="parTrans" cxnId="{50B07532-FA7E-4AE5-A197-28B315B6B0BF}">
      <dgm:prSet/>
      <dgm:spPr/>
      <dgm:t>
        <a:bodyPr/>
        <a:lstStyle/>
        <a:p>
          <a:endParaRPr lang="ru-RU"/>
        </a:p>
      </dgm:t>
    </dgm:pt>
    <dgm:pt modelId="{F244556A-8F10-425A-AE22-EB42945270E3}" type="sibTrans" cxnId="{50B07532-FA7E-4AE5-A197-28B315B6B0BF}">
      <dgm:prSet/>
      <dgm:spPr/>
      <dgm:t>
        <a:bodyPr/>
        <a:lstStyle/>
        <a:p>
          <a:endParaRPr lang="ru-RU"/>
        </a:p>
      </dgm:t>
    </dgm:pt>
    <dgm:pt modelId="{82FA6A6D-CE7A-49BA-89A1-25AC067A628D}">
      <dgm:prSet phldrT="[Текст]" custT="1"/>
      <dgm:spPr/>
      <dgm:t>
        <a:bodyPr/>
        <a:lstStyle/>
        <a:p>
          <a:r>
            <a:rPr lang="ru-RU" sz="1400" b="1" dirty="0" smtClean="0"/>
            <a:t>Ведение реестра туристских продуктов</a:t>
          </a:r>
          <a:endParaRPr lang="ru-RU" sz="1400" b="1" dirty="0"/>
        </a:p>
      </dgm:t>
    </dgm:pt>
    <dgm:pt modelId="{A516E5A0-B1BA-4E8F-9712-66F19A7550E7}" type="parTrans" cxnId="{D0ED8A55-D64A-4C71-A3DB-7D284265ECEE}">
      <dgm:prSet/>
      <dgm:spPr/>
    </dgm:pt>
    <dgm:pt modelId="{CFD6A55F-761C-4215-AE8F-E0BACEC4C37B}" type="sibTrans" cxnId="{D0ED8A55-D64A-4C71-A3DB-7D284265ECEE}">
      <dgm:prSet/>
      <dgm:spPr/>
    </dgm:pt>
    <dgm:pt modelId="{4962E7BD-DBAC-410D-B611-28DAA5723BE5}">
      <dgm:prSet phldrT="[Текст]" custT="1"/>
      <dgm:spPr/>
      <dgm:t>
        <a:bodyPr/>
        <a:lstStyle/>
        <a:p>
          <a:r>
            <a:rPr lang="ru-RU" sz="1400" b="1" dirty="0" smtClean="0"/>
            <a:t>Координация деятельности органов государственного надзора и контроля при планировании и осуществлении туристской деятельности</a:t>
          </a:r>
          <a:endParaRPr lang="ru-RU" sz="1400" b="1" dirty="0"/>
        </a:p>
      </dgm:t>
    </dgm:pt>
    <dgm:pt modelId="{96B257ED-7225-4D84-87B5-18329EFB3372}" type="parTrans" cxnId="{8A9733D8-E810-48FC-8774-AD38592A3C83}">
      <dgm:prSet/>
      <dgm:spPr/>
    </dgm:pt>
    <dgm:pt modelId="{BD6BB5D9-6821-4B89-BF16-52717C397A82}" type="sibTrans" cxnId="{8A9733D8-E810-48FC-8774-AD38592A3C83}">
      <dgm:prSet/>
      <dgm:spPr/>
    </dgm:pt>
    <dgm:pt modelId="{8645D84F-48FF-48E1-9C8B-E2C8B440AC0C}" type="pres">
      <dgm:prSet presAssocID="{CCA5F382-7C38-49C4-AAE5-B99E9F7478A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E3DA22A-4BB0-4D93-B9A2-A1C93D8969E3}" type="pres">
      <dgm:prSet presAssocID="{590D04CF-5B0E-4CAF-9294-0CCC603C621D}" presName="linNode" presStyleCnt="0"/>
      <dgm:spPr/>
    </dgm:pt>
    <dgm:pt modelId="{9D361B29-3036-4B17-AA3A-3ED7DC7CE6A8}" type="pres">
      <dgm:prSet presAssocID="{590D04CF-5B0E-4CAF-9294-0CCC603C621D}" presName="parentShp" presStyleLbl="node1" presStyleIdx="0" presStyleCnt="2" custScaleX="69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4B331-41BC-4014-A4B9-D16E52F26746}" type="pres">
      <dgm:prSet presAssocID="{590D04CF-5B0E-4CAF-9294-0CCC603C621D}" presName="childShp" presStyleLbl="bgAccFollowNode1" presStyleIdx="0" presStyleCnt="2" custScaleX="106957" custScaleY="114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183DE-9CFD-4608-A00F-45414681D176}" type="pres">
      <dgm:prSet presAssocID="{C6A649A3-6B73-42C2-9F30-E660915C533D}" presName="spacing" presStyleCnt="0"/>
      <dgm:spPr/>
    </dgm:pt>
    <dgm:pt modelId="{82E7D57A-C226-48DC-BCC5-DF006DCC73F0}" type="pres">
      <dgm:prSet presAssocID="{00FEF675-32F4-4044-8A5D-200E96ECD45F}" presName="linNode" presStyleCnt="0"/>
      <dgm:spPr/>
    </dgm:pt>
    <dgm:pt modelId="{2CCABC26-3AD7-4348-A77D-EE449E8CACF7}" type="pres">
      <dgm:prSet presAssocID="{00FEF675-32F4-4044-8A5D-200E96ECD45F}" presName="parentShp" presStyleLbl="node1" presStyleIdx="1" presStyleCnt="2" custScaleX="69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ED292-1FBD-4047-872A-46198DFD487F}" type="pres">
      <dgm:prSet presAssocID="{00FEF675-32F4-4044-8A5D-200E96ECD45F}" presName="childShp" presStyleLbl="bgAccFollowNode1" presStyleIdx="1" presStyleCnt="2" custScaleX="106957" custScaleY="106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9733D8-E810-48FC-8774-AD38592A3C83}" srcId="{590D04CF-5B0E-4CAF-9294-0CCC603C621D}" destId="{4962E7BD-DBAC-410D-B611-28DAA5723BE5}" srcOrd="3" destOrd="0" parTransId="{96B257ED-7225-4D84-87B5-18329EFB3372}" sibTransId="{BD6BB5D9-6821-4B89-BF16-52717C397A82}"/>
    <dgm:cxn modelId="{23F41F63-DAD6-491F-822F-0413FD243B71}" type="presOf" srcId="{F4136B59-34E5-4315-8497-9DBE80CAE7E8}" destId="{3554B331-41BC-4014-A4B9-D16E52F26746}" srcOrd="0" destOrd="1" presId="urn:microsoft.com/office/officeart/2005/8/layout/vList6"/>
    <dgm:cxn modelId="{F6C96D34-297F-44B0-881D-724E70D55232}" srcId="{00FEF675-32F4-4044-8A5D-200E96ECD45F}" destId="{A83463CD-E611-4B09-8A2F-CF79E8E27E34}" srcOrd="2" destOrd="0" parTransId="{1251DF73-A982-475F-AFDC-03340DCB8296}" sibTransId="{309EA62A-3A54-41F5-9533-CDB3BCDDD0B6}"/>
    <dgm:cxn modelId="{510A2D3A-6E41-40FA-8CFA-39EA5FF7B142}" srcId="{CCA5F382-7C38-49C4-AAE5-B99E9F7478A9}" destId="{590D04CF-5B0E-4CAF-9294-0CCC603C621D}" srcOrd="0" destOrd="0" parTransId="{E930B79E-8ED5-402D-B8A7-DE09DDCE131F}" sibTransId="{C6A649A3-6B73-42C2-9F30-E660915C533D}"/>
    <dgm:cxn modelId="{50B07532-FA7E-4AE5-A197-28B315B6B0BF}" srcId="{00FEF675-32F4-4044-8A5D-200E96ECD45F}" destId="{7F455428-1D51-4E68-91EE-AD7D1EF3F528}" srcOrd="3" destOrd="0" parTransId="{20BF9FD2-47D9-4D41-BCF4-9DFE56D515A1}" sibTransId="{F244556A-8F10-425A-AE22-EB42945270E3}"/>
    <dgm:cxn modelId="{F7B9E9CF-40CE-472C-9C53-578713AD216D}" srcId="{00FEF675-32F4-4044-8A5D-200E96ECD45F}" destId="{993F1DF7-64D1-419E-A44F-A94D564FA469}" srcOrd="1" destOrd="0" parTransId="{E578D8A9-6E41-40B2-82DB-E6848E921C67}" sibTransId="{77FD4FCE-EAB9-424E-91CD-A084650E02F0}"/>
    <dgm:cxn modelId="{0B2D5B0F-2109-49D3-9D4B-C4C98F507635}" srcId="{590D04CF-5B0E-4CAF-9294-0CCC603C621D}" destId="{4313DE3D-D555-43A6-AE3D-50A01ED278E8}" srcOrd="0" destOrd="0" parTransId="{5698D0FB-EE4C-4898-8440-14DD4A1BC75E}" sibTransId="{87377BAB-76A1-48F1-BAE9-8E117B956C89}"/>
    <dgm:cxn modelId="{3BF0BA4D-390A-4E94-91FC-D1421B9DCCD5}" type="presOf" srcId="{47CF423D-23E8-4D3B-B54A-EC3452766292}" destId="{482ED292-1FBD-4047-872A-46198DFD487F}" srcOrd="0" destOrd="0" presId="urn:microsoft.com/office/officeart/2005/8/layout/vList6"/>
    <dgm:cxn modelId="{021B6809-4BE4-47A4-B513-277967294FB4}" type="presOf" srcId="{590D04CF-5B0E-4CAF-9294-0CCC603C621D}" destId="{9D361B29-3036-4B17-AA3A-3ED7DC7CE6A8}" srcOrd="0" destOrd="0" presId="urn:microsoft.com/office/officeart/2005/8/layout/vList6"/>
    <dgm:cxn modelId="{4E919B77-83C1-4DC4-B2BC-4A45EE1A5117}" type="presOf" srcId="{4962E7BD-DBAC-410D-B611-28DAA5723BE5}" destId="{3554B331-41BC-4014-A4B9-D16E52F26746}" srcOrd="0" destOrd="3" presId="urn:microsoft.com/office/officeart/2005/8/layout/vList6"/>
    <dgm:cxn modelId="{A3A9DFC4-CDD7-4386-A3B2-50FD077D207C}" type="presOf" srcId="{A83463CD-E611-4B09-8A2F-CF79E8E27E34}" destId="{482ED292-1FBD-4047-872A-46198DFD487F}" srcOrd="0" destOrd="2" presId="urn:microsoft.com/office/officeart/2005/8/layout/vList6"/>
    <dgm:cxn modelId="{63389779-C6F0-4EF6-8692-69A83BDF1717}" type="presOf" srcId="{993F1DF7-64D1-419E-A44F-A94D564FA469}" destId="{482ED292-1FBD-4047-872A-46198DFD487F}" srcOrd="0" destOrd="1" presId="urn:microsoft.com/office/officeart/2005/8/layout/vList6"/>
    <dgm:cxn modelId="{44092256-73AC-4F9E-9867-4A2FF8DF9A8D}" type="presOf" srcId="{00FEF675-32F4-4044-8A5D-200E96ECD45F}" destId="{2CCABC26-3AD7-4348-A77D-EE449E8CACF7}" srcOrd="0" destOrd="0" presId="urn:microsoft.com/office/officeart/2005/8/layout/vList6"/>
    <dgm:cxn modelId="{1631AADA-4BDC-43BC-876E-845B8361AB46}" srcId="{00FEF675-32F4-4044-8A5D-200E96ECD45F}" destId="{47CF423D-23E8-4D3B-B54A-EC3452766292}" srcOrd="0" destOrd="0" parTransId="{8CCF914A-AB14-4D8B-B6DB-47B47ADDA1DE}" sibTransId="{A348CBD3-8E8B-4144-AF19-1BC146A58202}"/>
    <dgm:cxn modelId="{D151AA27-380F-4B10-88F1-78A14B6BE5E7}" type="presOf" srcId="{82FA6A6D-CE7A-49BA-89A1-25AC067A628D}" destId="{3554B331-41BC-4014-A4B9-D16E52F26746}" srcOrd="0" destOrd="2" presId="urn:microsoft.com/office/officeart/2005/8/layout/vList6"/>
    <dgm:cxn modelId="{596A73CC-82AD-4205-B0E3-788A05D8B4B4}" srcId="{CCA5F382-7C38-49C4-AAE5-B99E9F7478A9}" destId="{00FEF675-32F4-4044-8A5D-200E96ECD45F}" srcOrd="1" destOrd="0" parTransId="{D87344EB-ECB3-4B02-B998-5F831CA94B5B}" sibTransId="{D1E9D0AF-EBBB-45F2-8AB6-6F6B0F121220}"/>
    <dgm:cxn modelId="{6D98F5E5-FFAF-4F3C-8491-94A0954F79FD}" type="presOf" srcId="{CCA5F382-7C38-49C4-AAE5-B99E9F7478A9}" destId="{8645D84F-48FF-48E1-9C8B-E2C8B440AC0C}" srcOrd="0" destOrd="0" presId="urn:microsoft.com/office/officeart/2005/8/layout/vList6"/>
    <dgm:cxn modelId="{4FF66464-AA4B-4822-8FBD-2A03A3DE0799}" type="presOf" srcId="{4313DE3D-D555-43A6-AE3D-50A01ED278E8}" destId="{3554B331-41BC-4014-A4B9-D16E52F26746}" srcOrd="0" destOrd="0" presId="urn:microsoft.com/office/officeart/2005/8/layout/vList6"/>
    <dgm:cxn modelId="{7B33E49B-8F04-4625-83D1-D9085DD9CDE4}" srcId="{590D04CF-5B0E-4CAF-9294-0CCC603C621D}" destId="{F4136B59-34E5-4315-8497-9DBE80CAE7E8}" srcOrd="1" destOrd="0" parTransId="{FECC4D7E-F478-451C-8037-CC9DF9222938}" sibTransId="{7858D2AD-711A-4013-A501-8D57AFCB4BAD}"/>
    <dgm:cxn modelId="{D0ED8A55-D64A-4C71-A3DB-7D284265ECEE}" srcId="{590D04CF-5B0E-4CAF-9294-0CCC603C621D}" destId="{82FA6A6D-CE7A-49BA-89A1-25AC067A628D}" srcOrd="2" destOrd="0" parTransId="{A516E5A0-B1BA-4E8F-9712-66F19A7550E7}" sibTransId="{CFD6A55F-761C-4215-AE8F-E0BACEC4C37B}"/>
    <dgm:cxn modelId="{1B8F4071-D5BD-4A60-B748-7CCF33D302F1}" type="presOf" srcId="{7F455428-1D51-4E68-91EE-AD7D1EF3F528}" destId="{482ED292-1FBD-4047-872A-46198DFD487F}" srcOrd="0" destOrd="3" presId="urn:microsoft.com/office/officeart/2005/8/layout/vList6"/>
    <dgm:cxn modelId="{A27761E3-5BF3-4FB9-B05B-05EA91F2FB2F}" type="presParOf" srcId="{8645D84F-48FF-48E1-9C8B-E2C8B440AC0C}" destId="{0E3DA22A-4BB0-4D93-B9A2-A1C93D8969E3}" srcOrd="0" destOrd="0" presId="urn:microsoft.com/office/officeart/2005/8/layout/vList6"/>
    <dgm:cxn modelId="{46146340-748B-493F-B830-E42BA4A6F0B8}" type="presParOf" srcId="{0E3DA22A-4BB0-4D93-B9A2-A1C93D8969E3}" destId="{9D361B29-3036-4B17-AA3A-3ED7DC7CE6A8}" srcOrd="0" destOrd="0" presId="urn:microsoft.com/office/officeart/2005/8/layout/vList6"/>
    <dgm:cxn modelId="{35978B6F-B65F-46D8-9FAE-19B9FA65D3ED}" type="presParOf" srcId="{0E3DA22A-4BB0-4D93-B9A2-A1C93D8969E3}" destId="{3554B331-41BC-4014-A4B9-D16E52F26746}" srcOrd="1" destOrd="0" presId="urn:microsoft.com/office/officeart/2005/8/layout/vList6"/>
    <dgm:cxn modelId="{43E95026-F3A0-4781-BEF4-72289D742D1E}" type="presParOf" srcId="{8645D84F-48FF-48E1-9C8B-E2C8B440AC0C}" destId="{E6D183DE-9CFD-4608-A00F-45414681D176}" srcOrd="1" destOrd="0" presId="urn:microsoft.com/office/officeart/2005/8/layout/vList6"/>
    <dgm:cxn modelId="{59DE9FCA-C174-4DF8-AA36-FB9C471C8753}" type="presParOf" srcId="{8645D84F-48FF-48E1-9C8B-E2C8B440AC0C}" destId="{82E7D57A-C226-48DC-BCC5-DF006DCC73F0}" srcOrd="2" destOrd="0" presId="urn:microsoft.com/office/officeart/2005/8/layout/vList6"/>
    <dgm:cxn modelId="{EAD275AF-FE31-4E9E-921C-AAC31049A789}" type="presParOf" srcId="{82E7D57A-C226-48DC-BCC5-DF006DCC73F0}" destId="{2CCABC26-3AD7-4348-A77D-EE449E8CACF7}" srcOrd="0" destOrd="0" presId="urn:microsoft.com/office/officeart/2005/8/layout/vList6"/>
    <dgm:cxn modelId="{41269FDA-3F4B-4319-9D2D-99D595F48D5A}" type="presParOf" srcId="{82E7D57A-C226-48DC-BCC5-DF006DCC73F0}" destId="{482ED292-1FBD-4047-872A-46198DFD487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CB1C7F9-E435-4C12-ABA1-B3FB6A316A39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175EAA-D424-4DA8-A67C-66466418746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smtClean="0"/>
            <a:t>Экономические </a:t>
          </a:r>
          <a:endParaRPr lang="ru-RU" dirty="0"/>
        </a:p>
      </dgm:t>
    </dgm:pt>
    <dgm:pt modelId="{9E6E30B2-B6CA-4E4F-A89E-6FDB089832A1}" type="sibTrans" cxnId="{6FE2FE90-51F3-45F4-9C30-AC40663115C7}">
      <dgm:prSet/>
      <dgm:spPr/>
      <dgm:t>
        <a:bodyPr/>
        <a:lstStyle/>
        <a:p>
          <a:endParaRPr lang="ru-RU"/>
        </a:p>
      </dgm:t>
    </dgm:pt>
    <dgm:pt modelId="{0DE376FC-D0B0-4EB8-8DE3-1EF6215A0F59}" type="parTrans" cxnId="{6FE2FE90-51F3-45F4-9C30-AC40663115C7}">
      <dgm:prSet/>
      <dgm:spPr/>
      <dgm:t>
        <a:bodyPr/>
        <a:lstStyle/>
        <a:p>
          <a:endParaRPr lang="ru-RU"/>
        </a:p>
      </dgm:t>
    </dgm:pt>
    <dgm:pt modelId="{412D0C9F-E368-48DA-8C43-C56928B93BF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Правовые</a:t>
          </a:r>
          <a:endParaRPr lang="ru-RU" dirty="0"/>
        </a:p>
      </dgm:t>
    </dgm:pt>
    <dgm:pt modelId="{68AFB60F-5840-491F-AD9A-5E0A082F5BF3}" type="parTrans" cxnId="{618BE462-0A7B-4913-AC89-6289AA837BC1}">
      <dgm:prSet/>
      <dgm:spPr/>
      <dgm:t>
        <a:bodyPr/>
        <a:lstStyle/>
        <a:p>
          <a:endParaRPr lang="ru-RU"/>
        </a:p>
      </dgm:t>
    </dgm:pt>
    <dgm:pt modelId="{EAD83537-C31D-445A-BD63-1E2FAFE311FB}" type="sibTrans" cxnId="{618BE462-0A7B-4913-AC89-6289AA837BC1}">
      <dgm:prSet/>
      <dgm:spPr/>
      <dgm:t>
        <a:bodyPr/>
        <a:lstStyle/>
        <a:p>
          <a:endParaRPr lang="ru-RU"/>
        </a:p>
      </dgm:t>
    </dgm:pt>
    <dgm:pt modelId="{E71D7669-77A7-472D-B2E9-370608FC83C3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Информационные</a:t>
          </a:r>
          <a:endParaRPr lang="ru-RU" dirty="0" smtClean="0"/>
        </a:p>
      </dgm:t>
    </dgm:pt>
    <dgm:pt modelId="{690D2F18-25FD-4E70-9623-E09092C6DFA9}" type="parTrans" cxnId="{7BB24719-EAAA-43F4-A184-53F77031B3DC}">
      <dgm:prSet/>
      <dgm:spPr/>
      <dgm:t>
        <a:bodyPr/>
        <a:lstStyle/>
        <a:p>
          <a:endParaRPr lang="ru-RU"/>
        </a:p>
      </dgm:t>
    </dgm:pt>
    <dgm:pt modelId="{6DCFE1C8-D2FD-4F23-B93D-B1DDEF550C18}" type="sibTrans" cxnId="{7BB24719-EAAA-43F4-A184-53F77031B3DC}">
      <dgm:prSet/>
      <dgm:spPr/>
      <dgm:t>
        <a:bodyPr/>
        <a:lstStyle/>
        <a:p>
          <a:endParaRPr lang="ru-RU"/>
        </a:p>
      </dgm:t>
    </dgm:pt>
    <dgm:pt modelId="{5338578E-F149-4257-91FA-2CE68766461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Организационные </a:t>
          </a:r>
          <a:endParaRPr lang="ru-RU" sz="18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* Развитие туристических кластеров;</a:t>
          </a:r>
          <a:endParaRPr lang="ru-RU" sz="1400" dirty="0"/>
        </a:p>
      </dgm:t>
    </dgm:pt>
    <dgm:pt modelId="{EE841DAD-AC5E-4616-80AC-805037427C7B}" type="sibTrans" cxnId="{94741D26-AE4F-41DD-B5B0-DA5EE9A0B951}">
      <dgm:prSet/>
      <dgm:spPr/>
      <dgm:t>
        <a:bodyPr/>
        <a:lstStyle/>
        <a:p>
          <a:endParaRPr lang="ru-RU"/>
        </a:p>
      </dgm:t>
    </dgm:pt>
    <dgm:pt modelId="{E19C3BAB-3C98-4A97-8100-A2CC78B446FE}" type="parTrans" cxnId="{94741D26-AE4F-41DD-B5B0-DA5EE9A0B951}">
      <dgm:prSet/>
      <dgm:spPr/>
      <dgm:t>
        <a:bodyPr/>
        <a:lstStyle/>
        <a:p>
          <a:endParaRPr lang="ru-RU"/>
        </a:p>
      </dgm:t>
    </dgm:pt>
    <dgm:pt modelId="{8F2F316E-C9F1-42DC-866C-B904921E753A}">
      <dgm:prSet phldrT="[Текст]" custT="1"/>
      <dgm:spPr/>
      <dgm:t>
        <a:bodyPr/>
        <a:lstStyle/>
        <a:p>
          <a:pPr marL="285750" indent="0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/>
            <a:t>Прямое субсидирование развития отрасли (бюджетная политика)</a:t>
          </a:r>
          <a:endParaRPr lang="ru-RU" sz="1400" dirty="0"/>
        </a:p>
      </dgm:t>
    </dgm:pt>
    <dgm:pt modelId="{FAFD0296-6A73-406A-BE4B-6CE25FD19F1F}" type="sibTrans" cxnId="{E057039C-FAD7-48CB-9D3F-F80385969131}">
      <dgm:prSet/>
      <dgm:spPr/>
      <dgm:t>
        <a:bodyPr/>
        <a:lstStyle/>
        <a:p>
          <a:endParaRPr lang="ru-RU"/>
        </a:p>
      </dgm:t>
    </dgm:pt>
    <dgm:pt modelId="{FACDAB49-2312-4EBC-8270-FD6A24785B5A}" type="parTrans" cxnId="{E057039C-FAD7-48CB-9D3F-F80385969131}">
      <dgm:prSet/>
      <dgm:spPr/>
      <dgm:t>
        <a:bodyPr/>
        <a:lstStyle/>
        <a:p>
          <a:endParaRPr lang="ru-RU"/>
        </a:p>
      </dgm:t>
    </dgm:pt>
    <dgm:pt modelId="{33FEDA8E-28C4-4A75-A6E5-8BE4F99AC6C2}">
      <dgm:prSet phldrT="[Текст]" custT="1"/>
      <dgm:spPr/>
      <dgm:t>
        <a:bodyPr/>
        <a:lstStyle/>
        <a:p>
          <a:pPr marL="285750" indent="0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/>
            <a:t>Косвенное субсидирование развития отрасли (финансовые меры и стимулы, кредитная и долговая политика)</a:t>
          </a:r>
          <a:endParaRPr lang="ru-RU" sz="1400" dirty="0"/>
        </a:p>
      </dgm:t>
    </dgm:pt>
    <dgm:pt modelId="{CEBF6E70-3A24-43F0-9688-CC953AAA6555}" type="parTrans" cxnId="{B4640C7F-6098-4475-A707-61C274495B63}">
      <dgm:prSet/>
      <dgm:spPr/>
      <dgm:t>
        <a:bodyPr/>
        <a:lstStyle/>
        <a:p>
          <a:endParaRPr lang="ru-RU"/>
        </a:p>
      </dgm:t>
    </dgm:pt>
    <dgm:pt modelId="{E0C5EBA3-1027-4690-9456-E444D75DD925}" type="sibTrans" cxnId="{B4640C7F-6098-4475-A707-61C274495B63}">
      <dgm:prSet/>
      <dgm:spPr/>
      <dgm:t>
        <a:bodyPr/>
        <a:lstStyle/>
        <a:p>
          <a:endParaRPr lang="ru-RU"/>
        </a:p>
      </dgm:t>
    </dgm:pt>
    <dgm:pt modelId="{0E1AAFEF-18CE-4F8F-9075-4648F131E0AA}">
      <dgm:prSet custT="1"/>
      <dgm:spPr/>
      <dgm:t>
        <a:bodyPr/>
        <a:lstStyle/>
        <a:p>
          <a:r>
            <a:rPr lang="ru-RU" sz="1400" dirty="0" smtClean="0"/>
            <a:t>Целевая работа с приоритетными инвесторами и иными агентами развития);</a:t>
          </a:r>
          <a:endParaRPr lang="ru-RU" sz="1400" dirty="0"/>
        </a:p>
      </dgm:t>
    </dgm:pt>
    <dgm:pt modelId="{D33ED092-FCF0-4D75-81E4-2126A17C0CBF}" type="parTrans" cxnId="{FCEF2BBD-C8D7-4594-A3E6-8A3AA5D3EDF5}">
      <dgm:prSet/>
      <dgm:spPr/>
      <dgm:t>
        <a:bodyPr/>
        <a:lstStyle/>
        <a:p>
          <a:endParaRPr lang="ru-RU"/>
        </a:p>
      </dgm:t>
    </dgm:pt>
    <dgm:pt modelId="{DB46CB40-4591-42B7-9593-B1435870BDF5}" type="sibTrans" cxnId="{FCEF2BBD-C8D7-4594-A3E6-8A3AA5D3EDF5}">
      <dgm:prSet/>
      <dgm:spPr/>
      <dgm:t>
        <a:bodyPr/>
        <a:lstStyle/>
        <a:p>
          <a:endParaRPr lang="ru-RU"/>
        </a:p>
      </dgm:t>
    </dgm:pt>
    <dgm:pt modelId="{C24BA5C5-CCBE-4917-82D9-A11A2828E66F}">
      <dgm:prSet custT="1"/>
      <dgm:spPr/>
      <dgm:t>
        <a:bodyPr/>
        <a:lstStyle/>
        <a:p>
          <a:r>
            <a:rPr lang="ru-RU" sz="1400" dirty="0" smtClean="0"/>
            <a:t>Ежегодные проектные семинары по поиску, оценке, упаковке и принятию решений о поддержке новых проектных решений и развитию туризма </a:t>
          </a:r>
          <a:endParaRPr lang="ru-RU" sz="1400" dirty="0"/>
        </a:p>
      </dgm:t>
    </dgm:pt>
    <dgm:pt modelId="{14976469-42E0-4AE2-B7F3-AF240D21A3F5}" type="parTrans" cxnId="{7001232F-882E-4467-9211-0EC07DEC0A28}">
      <dgm:prSet/>
      <dgm:spPr/>
      <dgm:t>
        <a:bodyPr/>
        <a:lstStyle/>
        <a:p>
          <a:endParaRPr lang="ru-RU"/>
        </a:p>
      </dgm:t>
    </dgm:pt>
    <dgm:pt modelId="{2E4864A4-B10C-4601-AB34-182E0EBB4FFB}" type="sibTrans" cxnId="{7001232F-882E-4467-9211-0EC07DEC0A28}">
      <dgm:prSet/>
      <dgm:spPr/>
      <dgm:t>
        <a:bodyPr/>
        <a:lstStyle/>
        <a:p>
          <a:endParaRPr lang="ru-RU"/>
        </a:p>
      </dgm:t>
    </dgm:pt>
    <dgm:pt modelId="{E183D4D3-0193-47B4-A61C-0ED5113C2166}">
      <dgm:prSet custT="1"/>
      <dgm:spPr/>
      <dgm:t>
        <a:bodyPr/>
        <a:lstStyle/>
        <a:p>
          <a:r>
            <a:rPr lang="ru-RU" sz="1400" dirty="0" smtClean="0"/>
            <a:t>Методическое обеспечение и поддержка участия игроков регионального рынка туризма </a:t>
          </a:r>
          <a:endParaRPr lang="ru-RU" sz="1400" dirty="0"/>
        </a:p>
      </dgm:t>
    </dgm:pt>
    <dgm:pt modelId="{81EF45D6-50A1-40AD-84D0-5A1A418B9D2C}" type="parTrans" cxnId="{6ABA731A-0C71-4C65-9A14-CEC6A808C464}">
      <dgm:prSet/>
      <dgm:spPr/>
      <dgm:t>
        <a:bodyPr/>
        <a:lstStyle/>
        <a:p>
          <a:endParaRPr lang="ru-RU"/>
        </a:p>
      </dgm:t>
    </dgm:pt>
    <dgm:pt modelId="{FE3AD4B3-290E-4CE3-B6A3-43A4C9CA9B7F}" type="sibTrans" cxnId="{6ABA731A-0C71-4C65-9A14-CEC6A808C464}">
      <dgm:prSet/>
      <dgm:spPr/>
      <dgm:t>
        <a:bodyPr/>
        <a:lstStyle/>
        <a:p>
          <a:endParaRPr lang="ru-RU"/>
        </a:p>
      </dgm:t>
    </dgm:pt>
    <dgm:pt modelId="{8FB63136-825C-430D-A47B-DF7786A7A02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Реализация нормативной правовой базы в сфере туризма;</a:t>
          </a:r>
          <a:endParaRPr lang="ru-RU" sz="1400" dirty="0"/>
        </a:p>
      </dgm:t>
    </dgm:pt>
    <dgm:pt modelId="{440BE53E-541F-499D-BF5E-07FF46561455}" type="parTrans" cxnId="{5CA8B148-9CF0-42D5-B112-9488D015CE4E}">
      <dgm:prSet/>
      <dgm:spPr/>
    </dgm:pt>
    <dgm:pt modelId="{D4AABD1E-3A32-4D82-BF62-9D1FD63B4FDD}" type="sibTrans" cxnId="{5CA8B148-9CF0-42D5-B112-9488D015CE4E}">
      <dgm:prSet/>
      <dgm:spPr/>
    </dgm:pt>
    <dgm:pt modelId="{3D38E79E-C19E-480B-9385-F055C2EFC703}">
      <dgm:prSet custT="1"/>
      <dgm:spPr/>
      <dgm:t>
        <a:bodyPr/>
        <a:lstStyle/>
        <a:p>
          <a:r>
            <a:rPr lang="ru-RU" sz="1400" dirty="0" smtClean="0"/>
            <a:t>Совершенствование нормативной правовой базы в сфере туризма;</a:t>
          </a:r>
          <a:endParaRPr lang="ru-RU" sz="1400" dirty="0"/>
        </a:p>
      </dgm:t>
    </dgm:pt>
    <dgm:pt modelId="{8DDA3CB5-8B1A-4CAA-B416-EB115DDFD708}" type="parTrans" cxnId="{C13A4B11-89AC-4D07-9840-2A36C300621E}">
      <dgm:prSet/>
      <dgm:spPr/>
      <dgm:t>
        <a:bodyPr/>
        <a:lstStyle/>
        <a:p>
          <a:endParaRPr lang="ru-RU"/>
        </a:p>
      </dgm:t>
    </dgm:pt>
    <dgm:pt modelId="{1976FD4F-D797-4606-BCCF-B979D4BB205A}" type="sibTrans" cxnId="{C13A4B11-89AC-4D07-9840-2A36C300621E}">
      <dgm:prSet/>
      <dgm:spPr/>
      <dgm:t>
        <a:bodyPr/>
        <a:lstStyle/>
        <a:p>
          <a:endParaRPr lang="ru-RU"/>
        </a:p>
      </dgm:t>
    </dgm:pt>
    <dgm:pt modelId="{EC134E3D-8955-42A5-9E07-66925CA9B40B}">
      <dgm:prSet custT="1"/>
      <dgm:spPr/>
      <dgm:t>
        <a:bodyPr/>
        <a:lstStyle/>
        <a:p>
          <a:r>
            <a:rPr lang="ru-RU" sz="1400" dirty="0" smtClean="0"/>
            <a:t>Разработка мероприятий по повышению безопасности туризма для населения</a:t>
          </a:r>
          <a:r>
            <a:rPr lang="ru-RU" dirty="0" smtClean="0"/>
            <a:t>.</a:t>
          </a:r>
          <a:r>
            <a:rPr lang="ru-RU" sz="1800" dirty="0" smtClean="0"/>
            <a:t>                                    </a:t>
          </a:r>
          <a:endParaRPr lang="ru-RU" dirty="0"/>
        </a:p>
      </dgm:t>
    </dgm:pt>
    <dgm:pt modelId="{61FA3F56-4FF1-4AFF-BE80-2137EDA0BA43}" type="parTrans" cxnId="{BE45CA87-4884-428F-905B-883E9E40632B}">
      <dgm:prSet/>
      <dgm:spPr/>
      <dgm:t>
        <a:bodyPr/>
        <a:lstStyle/>
        <a:p>
          <a:endParaRPr lang="ru-RU"/>
        </a:p>
      </dgm:t>
    </dgm:pt>
    <dgm:pt modelId="{39C9E1C1-C37D-4516-B584-BD312A6081B9}" type="sibTrans" cxnId="{BE45CA87-4884-428F-905B-883E9E40632B}">
      <dgm:prSet/>
      <dgm:spPr/>
      <dgm:t>
        <a:bodyPr/>
        <a:lstStyle/>
        <a:p>
          <a:endParaRPr lang="ru-RU"/>
        </a:p>
      </dgm:t>
    </dgm:pt>
    <dgm:pt modelId="{2396CC31-7BED-440C-9FF1-E1F18AFCDC1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Реализация регионального календаря событий, как инструмента координации и развития туризма. </a:t>
          </a:r>
        </a:p>
      </dgm:t>
    </dgm:pt>
    <dgm:pt modelId="{828BD5BC-EF42-4824-80C6-CAB5190BD4DF}" type="parTrans" cxnId="{24FC0200-78AE-408C-8E15-12A09752E654}">
      <dgm:prSet/>
      <dgm:spPr/>
    </dgm:pt>
    <dgm:pt modelId="{203786EE-5F1E-4B49-9CD4-D8D57D305240}" type="sibTrans" cxnId="{24FC0200-78AE-408C-8E15-12A09752E654}">
      <dgm:prSet/>
      <dgm:spPr/>
    </dgm:pt>
    <dgm:pt modelId="{D176E113-DAF4-4EE4-9067-6A200686C0EF}">
      <dgm:prSet custT="1"/>
      <dgm:spPr/>
      <dgm:t>
        <a:bodyPr/>
        <a:lstStyle/>
        <a:p>
          <a:r>
            <a:rPr lang="ru-RU" sz="1400" dirty="0" smtClean="0"/>
            <a:t>Создание </a:t>
          </a:r>
          <a:r>
            <a:rPr lang="ru-RU" sz="1400" dirty="0" err="1" smtClean="0"/>
            <a:t>ТИЦа</a:t>
          </a:r>
          <a:r>
            <a:rPr lang="ru-RU" sz="1400" dirty="0" smtClean="0"/>
            <a:t>.</a:t>
          </a:r>
          <a:endParaRPr lang="ru-RU" sz="1400" dirty="0"/>
        </a:p>
      </dgm:t>
    </dgm:pt>
    <dgm:pt modelId="{04C0384C-81A2-43AB-8896-D781D7426010}" type="parTrans" cxnId="{7354B1D2-D60A-406A-9C1A-59415D903014}">
      <dgm:prSet/>
      <dgm:spPr/>
      <dgm:t>
        <a:bodyPr/>
        <a:lstStyle/>
        <a:p>
          <a:endParaRPr lang="ru-RU"/>
        </a:p>
      </dgm:t>
    </dgm:pt>
    <dgm:pt modelId="{4187BFBE-A55C-48B1-B7AA-90E60A5EDDD5}" type="sibTrans" cxnId="{7354B1D2-D60A-406A-9C1A-59415D903014}">
      <dgm:prSet/>
      <dgm:spPr/>
      <dgm:t>
        <a:bodyPr/>
        <a:lstStyle/>
        <a:p>
          <a:endParaRPr lang="ru-RU"/>
        </a:p>
      </dgm:t>
    </dgm:pt>
    <dgm:pt modelId="{3986192E-7938-4CB5-B3E2-680506BC0E00}">
      <dgm:prSet custT="1"/>
      <dgm:spPr/>
      <dgm:t>
        <a:bodyPr/>
        <a:lstStyle/>
        <a:p>
          <a:r>
            <a:rPr lang="ru-RU" sz="1400" dirty="0" smtClean="0"/>
            <a:t>Формирование качественных интернет-услуг.</a:t>
          </a:r>
          <a:endParaRPr lang="ru-RU" sz="1400" dirty="0"/>
        </a:p>
      </dgm:t>
    </dgm:pt>
    <dgm:pt modelId="{AC3080BB-A691-42A0-9493-71E5D08F8530}" type="parTrans" cxnId="{25193407-3364-4066-B233-43DC72497D29}">
      <dgm:prSet/>
      <dgm:spPr/>
      <dgm:t>
        <a:bodyPr/>
        <a:lstStyle/>
        <a:p>
          <a:endParaRPr lang="ru-RU"/>
        </a:p>
      </dgm:t>
    </dgm:pt>
    <dgm:pt modelId="{04EBDE7E-D116-493D-8A70-660D1779D9FC}" type="sibTrans" cxnId="{25193407-3364-4066-B233-43DC72497D29}">
      <dgm:prSet/>
      <dgm:spPr/>
      <dgm:t>
        <a:bodyPr/>
        <a:lstStyle/>
        <a:p>
          <a:endParaRPr lang="ru-RU"/>
        </a:p>
      </dgm:t>
    </dgm:pt>
    <dgm:pt modelId="{DD0D79BC-1482-4F2C-B38C-DFB3509D933F}">
      <dgm:prSet custT="1"/>
      <dgm:spPr/>
      <dgm:t>
        <a:bodyPr/>
        <a:lstStyle/>
        <a:p>
          <a:r>
            <a:rPr lang="ru-RU" sz="1400" dirty="0" smtClean="0"/>
            <a:t>Мониторинг информационного продвижения</a:t>
          </a:r>
          <a:endParaRPr lang="ru-RU" sz="1400" dirty="0"/>
        </a:p>
      </dgm:t>
    </dgm:pt>
    <dgm:pt modelId="{D6BF3900-5AF0-44D7-A6CA-044C67DD7CDB}" type="parTrans" cxnId="{363DD334-9334-4B0F-90DD-D842A15C935B}">
      <dgm:prSet/>
      <dgm:spPr/>
      <dgm:t>
        <a:bodyPr/>
        <a:lstStyle/>
        <a:p>
          <a:endParaRPr lang="ru-RU"/>
        </a:p>
      </dgm:t>
    </dgm:pt>
    <dgm:pt modelId="{F990147F-39C2-4475-929E-91148B47F87B}" type="sibTrans" cxnId="{363DD334-9334-4B0F-90DD-D842A15C935B}">
      <dgm:prSet/>
      <dgm:spPr/>
      <dgm:t>
        <a:bodyPr/>
        <a:lstStyle/>
        <a:p>
          <a:endParaRPr lang="ru-RU"/>
        </a:p>
      </dgm:t>
    </dgm:pt>
    <dgm:pt modelId="{1554814A-1AE0-4A19-8F55-7B706EF61D75}" type="pres">
      <dgm:prSet presAssocID="{ACB1C7F9-E435-4C12-ABA1-B3FB6A316A3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5FF5F0-D4DC-4365-83EE-19A01C0A6C01}" type="pres">
      <dgm:prSet presAssocID="{ACB1C7F9-E435-4C12-ABA1-B3FB6A316A39}" presName="diamond" presStyleLbl="bgShp" presStyleIdx="0" presStyleCnt="1"/>
      <dgm:spPr/>
    </dgm:pt>
    <dgm:pt modelId="{3F8BE409-1768-4BC6-AE04-D6D949270FF7}" type="pres">
      <dgm:prSet presAssocID="{ACB1C7F9-E435-4C12-ABA1-B3FB6A316A39}" presName="quad1" presStyleLbl="node1" presStyleIdx="0" presStyleCnt="4" custScaleX="159186" custScaleY="124911" custLinFactNeighborX="-43417" custLinFactNeighborY="45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5578F-9AA1-40EC-9DD8-250CD730636F}" type="pres">
      <dgm:prSet presAssocID="{ACB1C7F9-E435-4C12-ABA1-B3FB6A316A39}" presName="quad2" presStyleLbl="node1" presStyleIdx="1" presStyleCnt="4" custScaleX="162190" custScaleY="113074" custLinFactNeighborX="63794" custLinFactNeighborY="12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0B24E-633A-42FD-9F59-A238BED7C50C}" type="pres">
      <dgm:prSet presAssocID="{ACB1C7F9-E435-4C12-ABA1-B3FB6A316A39}" presName="quad3" presStyleLbl="node1" presStyleIdx="2" presStyleCnt="4" custScaleX="163669" custLinFactNeighborX="-65263" custLinFactNeighborY="207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0DB67-F765-45AC-B020-8E0223B3020E}" type="pres">
      <dgm:prSet presAssocID="{ACB1C7F9-E435-4C12-ABA1-B3FB6A316A39}" presName="quad4" presStyleLbl="node1" presStyleIdx="3" presStyleCnt="4" custScaleX="165845" custLinFactNeighborX="38073" custLinFactNeighborY="207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DCC57C-6C54-4FEA-9708-AF876B74D8BE}" type="presOf" srcId="{C24BA5C5-CCBE-4917-82D9-A11A2828E66F}" destId="{8405578F-9AA1-40EC-9DD8-250CD730636F}" srcOrd="0" destOrd="2" presId="urn:microsoft.com/office/officeart/2005/8/layout/matrix3"/>
    <dgm:cxn modelId="{363DD334-9334-4B0F-90DD-D842A15C935B}" srcId="{E71D7669-77A7-472D-B2E9-370608FC83C3}" destId="{DD0D79BC-1482-4F2C-B38C-DFB3509D933F}" srcOrd="3" destOrd="0" parTransId="{D6BF3900-5AF0-44D7-A6CA-044C67DD7CDB}" sibTransId="{F990147F-39C2-4475-929E-91148B47F87B}"/>
    <dgm:cxn modelId="{A0CA66F8-26F0-4B96-A3F7-CF742324BA43}" type="presOf" srcId="{0E1AAFEF-18CE-4F8F-9075-4648F131E0AA}" destId="{8405578F-9AA1-40EC-9DD8-250CD730636F}" srcOrd="0" destOrd="1" presId="urn:microsoft.com/office/officeart/2005/8/layout/matrix3"/>
    <dgm:cxn modelId="{E7A7449E-B8C5-4413-A038-20E326689052}" type="presOf" srcId="{2396CC31-7BED-440C-9FF1-E1F18AFCDC19}" destId="{4B10DB67-F765-45AC-B020-8E0223B3020E}" srcOrd="0" destOrd="1" presId="urn:microsoft.com/office/officeart/2005/8/layout/matrix3"/>
    <dgm:cxn modelId="{7354B1D2-D60A-406A-9C1A-59415D903014}" srcId="{E71D7669-77A7-472D-B2E9-370608FC83C3}" destId="{D176E113-DAF4-4EE4-9067-6A200686C0EF}" srcOrd="1" destOrd="0" parTransId="{04C0384C-81A2-43AB-8896-D781D7426010}" sibTransId="{4187BFBE-A55C-48B1-B7AA-90E60A5EDDD5}"/>
    <dgm:cxn modelId="{9FAB93F3-A9F9-40C2-88BC-C88F9C62AC9F}" type="presOf" srcId="{ACB1C7F9-E435-4C12-ABA1-B3FB6A316A39}" destId="{1554814A-1AE0-4A19-8F55-7B706EF61D75}" srcOrd="0" destOrd="0" presId="urn:microsoft.com/office/officeart/2005/8/layout/matrix3"/>
    <dgm:cxn modelId="{25193407-3364-4066-B233-43DC72497D29}" srcId="{E71D7669-77A7-472D-B2E9-370608FC83C3}" destId="{3986192E-7938-4CB5-B3E2-680506BC0E00}" srcOrd="2" destOrd="0" parTransId="{AC3080BB-A691-42A0-9493-71E5D08F8530}" sibTransId="{04EBDE7E-D116-493D-8A70-660D1779D9FC}"/>
    <dgm:cxn modelId="{7F476655-E016-4F7F-8791-6C3ED934F07C}" type="presOf" srcId="{EC134E3D-8955-42A5-9E07-66925CA9B40B}" destId="{5E40B24E-633A-42FD-9F59-A238BED7C50C}" srcOrd="0" destOrd="3" presId="urn:microsoft.com/office/officeart/2005/8/layout/matrix3"/>
    <dgm:cxn modelId="{B4640C7F-6098-4475-A707-61C274495B63}" srcId="{52175EAA-D424-4DA8-A67C-66466418746C}" destId="{33FEDA8E-28C4-4A75-A6E5-8BE4F99AC6C2}" srcOrd="1" destOrd="0" parTransId="{CEBF6E70-3A24-43F0-9688-CC953AAA6555}" sibTransId="{E0C5EBA3-1027-4690-9456-E444D75DD925}"/>
    <dgm:cxn modelId="{1E4E30D1-0FAD-44F3-B7AF-49743868E580}" type="presOf" srcId="{D176E113-DAF4-4EE4-9067-6A200686C0EF}" destId="{4B10DB67-F765-45AC-B020-8E0223B3020E}" srcOrd="0" destOrd="2" presId="urn:microsoft.com/office/officeart/2005/8/layout/matrix3"/>
    <dgm:cxn modelId="{F2DBEF5B-2CBE-4F4B-9F93-5DD8D93735AD}" type="presOf" srcId="{E183D4D3-0193-47B4-A61C-0ED5113C2166}" destId="{8405578F-9AA1-40EC-9DD8-250CD730636F}" srcOrd="0" destOrd="3" presId="urn:microsoft.com/office/officeart/2005/8/layout/matrix3"/>
    <dgm:cxn modelId="{3A6BF1BE-76BE-4AC2-BAFF-3658EDD6D812}" type="presOf" srcId="{DD0D79BC-1482-4F2C-B38C-DFB3509D933F}" destId="{4B10DB67-F765-45AC-B020-8E0223B3020E}" srcOrd="0" destOrd="4" presId="urn:microsoft.com/office/officeart/2005/8/layout/matrix3"/>
    <dgm:cxn modelId="{C13A4B11-89AC-4D07-9840-2A36C300621E}" srcId="{412D0C9F-E368-48DA-8C43-C56928B93BF2}" destId="{3D38E79E-C19E-480B-9385-F055C2EFC703}" srcOrd="1" destOrd="0" parTransId="{8DDA3CB5-8B1A-4CAA-B416-EB115DDFD708}" sibTransId="{1976FD4F-D797-4606-BCCF-B979D4BB205A}"/>
    <dgm:cxn modelId="{D590E9C6-3E0E-4DD0-A3DA-0CE5826BB1C8}" type="presOf" srcId="{8FB63136-825C-430D-A47B-DF7786A7A02D}" destId="{5E40B24E-633A-42FD-9F59-A238BED7C50C}" srcOrd="0" destOrd="1" presId="urn:microsoft.com/office/officeart/2005/8/layout/matrix3"/>
    <dgm:cxn modelId="{618BE462-0A7B-4913-AC89-6289AA837BC1}" srcId="{ACB1C7F9-E435-4C12-ABA1-B3FB6A316A39}" destId="{412D0C9F-E368-48DA-8C43-C56928B93BF2}" srcOrd="2" destOrd="0" parTransId="{68AFB60F-5840-491F-AD9A-5E0A082F5BF3}" sibTransId="{EAD83537-C31D-445A-BD63-1E2FAFE311FB}"/>
    <dgm:cxn modelId="{92B2D6B5-C339-43D3-9A9A-F7DEE575A458}" type="presOf" srcId="{E71D7669-77A7-472D-B2E9-370608FC83C3}" destId="{4B10DB67-F765-45AC-B020-8E0223B3020E}" srcOrd="0" destOrd="0" presId="urn:microsoft.com/office/officeart/2005/8/layout/matrix3"/>
    <dgm:cxn modelId="{24FC0200-78AE-408C-8E15-12A09752E654}" srcId="{E71D7669-77A7-472D-B2E9-370608FC83C3}" destId="{2396CC31-7BED-440C-9FF1-E1F18AFCDC19}" srcOrd="0" destOrd="0" parTransId="{828BD5BC-EF42-4824-80C6-CAB5190BD4DF}" sibTransId="{203786EE-5F1E-4B49-9CD4-D8D57D305240}"/>
    <dgm:cxn modelId="{1E783DFF-89DD-4A82-84A2-87F4FD8567EE}" type="presOf" srcId="{33FEDA8E-28C4-4A75-A6E5-8BE4F99AC6C2}" destId="{3F8BE409-1768-4BC6-AE04-D6D949270FF7}" srcOrd="0" destOrd="2" presId="urn:microsoft.com/office/officeart/2005/8/layout/matrix3"/>
    <dgm:cxn modelId="{B9A8ED6C-91D7-4708-B5CE-8C28C6C04C83}" type="presOf" srcId="{3986192E-7938-4CB5-B3E2-680506BC0E00}" destId="{4B10DB67-F765-45AC-B020-8E0223B3020E}" srcOrd="0" destOrd="3" presId="urn:microsoft.com/office/officeart/2005/8/layout/matrix3"/>
    <dgm:cxn modelId="{7001232F-882E-4467-9211-0EC07DEC0A28}" srcId="{5338578E-F149-4257-91FA-2CE68766461D}" destId="{C24BA5C5-CCBE-4917-82D9-A11A2828E66F}" srcOrd="1" destOrd="0" parTransId="{14976469-42E0-4AE2-B7F3-AF240D21A3F5}" sibTransId="{2E4864A4-B10C-4601-AB34-182E0EBB4FFB}"/>
    <dgm:cxn modelId="{B85B2534-4ED9-44D1-9EF3-56023522A386}" type="presOf" srcId="{8F2F316E-C9F1-42DC-866C-B904921E753A}" destId="{3F8BE409-1768-4BC6-AE04-D6D949270FF7}" srcOrd="0" destOrd="1" presId="urn:microsoft.com/office/officeart/2005/8/layout/matrix3"/>
    <dgm:cxn modelId="{FCEF2BBD-C8D7-4594-A3E6-8A3AA5D3EDF5}" srcId="{5338578E-F149-4257-91FA-2CE68766461D}" destId="{0E1AAFEF-18CE-4F8F-9075-4648F131E0AA}" srcOrd="0" destOrd="0" parTransId="{D33ED092-FCF0-4D75-81E4-2126A17C0CBF}" sibTransId="{DB46CB40-4591-42B7-9593-B1435870BDF5}"/>
    <dgm:cxn modelId="{94741D26-AE4F-41DD-B5B0-DA5EE9A0B951}" srcId="{ACB1C7F9-E435-4C12-ABA1-B3FB6A316A39}" destId="{5338578E-F149-4257-91FA-2CE68766461D}" srcOrd="1" destOrd="0" parTransId="{E19C3BAB-3C98-4A97-8100-A2CC78B446FE}" sibTransId="{EE841DAD-AC5E-4616-80AC-805037427C7B}"/>
    <dgm:cxn modelId="{9B2AC5FD-A61D-464A-A3F9-0E8B296B8F0A}" type="presOf" srcId="{3D38E79E-C19E-480B-9385-F055C2EFC703}" destId="{5E40B24E-633A-42FD-9F59-A238BED7C50C}" srcOrd="0" destOrd="2" presId="urn:microsoft.com/office/officeart/2005/8/layout/matrix3"/>
    <dgm:cxn modelId="{9C4B865A-2AF4-4B98-B2BE-6BA7038E67FB}" type="presOf" srcId="{5338578E-F149-4257-91FA-2CE68766461D}" destId="{8405578F-9AA1-40EC-9DD8-250CD730636F}" srcOrd="0" destOrd="0" presId="urn:microsoft.com/office/officeart/2005/8/layout/matrix3"/>
    <dgm:cxn modelId="{BE45CA87-4884-428F-905B-883E9E40632B}" srcId="{412D0C9F-E368-48DA-8C43-C56928B93BF2}" destId="{EC134E3D-8955-42A5-9E07-66925CA9B40B}" srcOrd="2" destOrd="0" parTransId="{61FA3F56-4FF1-4AFF-BE80-2137EDA0BA43}" sibTransId="{39C9E1C1-C37D-4516-B584-BD312A6081B9}"/>
    <dgm:cxn modelId="{6ABA731A-0C71-4C65-9A14-CEC6A808C464}" srcId="{5338578E-F149-4257-91FA-2CE68766461D}" destId="{E183D4D3-0193-47B4-A61C-0ED5113C2166}" srcOrd="2" destOrd="0" parTransId="{81EF45D6-50A1-40AD-84D0-5A1A418B9D2C}" sibTransId="{FE3AD4B3-290E-4CE3-B6A3-43A4C9CA9B7F}"/>
    <dgm:cxn modelId="{2310D099-EC23-47F4-91F9-EBFC4267EEC0}" type="presOf" srcId="{412D0C9F-E368-48DA-8C43-C56928B93BF2}" destId="{5E40B24E-633A-42FD-9F59-A238BED7C50C}" srcOrd="0" destOrd="0" presId="urn:microsoft.com/office/officeart/2005/8/layout/matrix3"/>
    <dgm:cxn modelId="{E057039C-FAD7-48CB-9D3F-F80385969131}" srcId="{52175EAA-D424-4DA8-A67C-66466418746C}" destId="{8F2F316E-C9F1-42DC-866C-B904921E753A}" srcOrd="0" destOrd="0" parTransId="{FACDAB49-2312-4EBC-8270-FD6A24785B5A}" sibTransId="{FAFD0296-6A73-406A-BE4B-6CE25FD19F1F}"/>
    <dgm:cxn modelId="{6FE2FE90-51F3-45F4-9C30-AC40663115C7}" srcId="{ACB1C7F9-E435-4C12-ABA1-B3FB6A316A39}" destId="{52175EAA-D424-4DA8-A67C-66466418746C}" srcOrd="0" destOrd="0" parTransId="{0DE376FC-D0B0-4EB8-8DE3-1EF6215A0F59}" sibTransId="{9E6E30B2-B6CA-4E4F-A89E-6FDB089832A1}"/>
    <dgm:cxn modelId="{5CA8B148-9CF0-42D5-B112-9488D015CE4E}" srcId="{412D0C9F-E368-48DA-8C43-C56928B93BF2}" destId="{8FB63136-825C-430D-A47B-DF7786A7A02D}" srcOrd="0" destOrd="0" parTransId="{440BE53E-541F-499D-BF5E-07FF46561455}" sibTransId="{D4AABD1E-3A32-4D82-BF62-9D1FD63B4FDD}"/>
    <dgm:cxn modelId="{7BB24719-EAAA-43F4-A184-53F77031B3DC}" srcId="{ACB1C7F9-E435-4C12-ABA1-B3FB6A316A39}" destId="{E71D7669-77A7-472D-B2E9-370608FC83C3}" srcOrd="3" destOrd="0" parTransId="{690D2F18-25FD-4E70-9623-E09092C6DFA9}" sibTransId="{6DCFE1C8-D2FD-4F23-B93D-B1DDEF550C18}"/>
    <dgm:cxn modelId="{0D616BE6-5578-4DC9-97C5-8394F5F4F9D8}" type="presOf" srcId="{52175EAA-D424-4DA8-A67C-66466418746C}" destId="{3F8BE409-1768-4BC6-AE04-D6D949270FF7}" srcOrd="0" destOrd="0" presId="urn:microsoft.com/office/officeart/2005/8/layout/matrix3"/>
    <dgm:cxn modelId="{E673BD0A-4E5B-4777-A359-F0189D177273}" type="presParOf" srcId="{1554814A-1AE0-4A19-8F55-7B706EF61D75}" destId="{6D5FF5F0-D4DC-4365-83EE-19A01C0A6C01}" srcOrd="0" destOrd="0" presId="urn:microsoft.com/office/officeart/2005/8/layout/matrix3"/>
    <dgm:cxn modelId="{BEDFC60D-566A-4E75-9C08-969B4DE81289}" type="presParOf" srcId="{1554814A-1AE0-4A19-8F55-7B706EF61D75}" destId="{3F8BE409-1768-4BC6-AE04-D6D949270FF7}" srcOrd="1" destOrd="0" presId="urn:microsoft.com/office/officeart/2005/8/layout/matrix3"/>
    <dgm:cxn modelId="{2BDED137-7EFA-4494-A723-B40CD496CF20}" type="presParOf" srcId="{1554814A-1AE0-4A19-8F55-7B706EF61D75}" destId="{8405578F-9AA1-40EC-9DD8-250CD730636F}" srcOrd="2" destOrd="0" presId="urn:microsoft.com/office/officeart/2005/8/layout/matrix3"/>
    <dgm:cxn modelId="{6B8EEB7B-AA25-4736-AEE3-A726330516D9}" type="presParOf" srcId="{1554814A-1AE0-4A19-8F55-7B706EF61D75}" destId="{5E40B24E-633A-42FD-9F59-A238BED7C50C}" srcOrd="3" destOrd="0" presId="urn:microsoft.com/office/officeart/2005/8/layout/matrix3"/>
    <dgm:cxn modelId="{031691C8-EB73-4AC5-BDFA-D705330DF106}" type="presParOf" srcId="{1554814A-1AE0-4A19-8F55-7B706EF61D75}" destId="{4B10DB67-F765-45AC-B020-8E0223B3020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38C87D-8421-46FB-868A-971A6DF1AFDC}">
      <dsp:nvSpPr>
        <dsp:cNvPr id="0" name=""/>
        <dsp:cNvSpPr/>
      </dsp:nvSpPr>
      <dsp:spPr>
        <a:xfrm rot="16200000">
          <a:off x="452436" y="-452436"/>
          <a:ext cx="2857508" cy="376238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Развитие наиболее перспективных видов туризма через развитие кластеров. Реализация системных общереспубликанских мероприятий, направленных на устранение дефицитов и развитие туристической отрасли в целом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(включая устранение инфраструктурных дефицитов).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5400000">
        <a:off x="0" y="0"/>
        <a:ext cx="3762380" cy="2143131"/>
      </dsp:txXfrm>
    </dsp:sp>
    <dsp:sp modelId="{300C6D67-AAA0-4451-B592-3E4801C1A12A}">
      <dsp:nvSpPr>
        <dsp:cNvPr id="0" name=""/>
        <dsp:cNvSpPr/>
      </dsp:nvSpPr>
      <dsp:spPr>
        <a:xfrm>
          <a:off x="3762380" y="0"/>
          <a:ext cx="3762380" cy="285750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Обеспечение межрегионального взаимодействия в области развития туризма, как для расширения потенциальной аудитории туристических проектов в Республике Коми, так и для консолидации ресурсов различного типа, направленных на развитие туризма.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762380" y="0"/>
        <a:ext cx="3762380" cy="2143131"/>
      </dsp:txXfrm>
    </dsp:sp>
    <dsp:sp modelId="{7A7AD09F-D553-4009-A3F7-6755C0F26F92}">
      <dsp:nvSpPr>
        <dsp:cNvPr id="0" name=""/>
        <dsp:cNvSpPr/>
      </dsp:nvSpPr>
      <dsp:spPr>
        <a:xfrm rot="10800000">
          <a:off x="0" y="2857508"/>
          <a:ext cx="3762380" cy="285750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Выстраивание эффективной системы взаимодействия партнерства между органами государственной власти, муниципалитетами, инвесторами, компаниями туристического рынка, образовательными учреждениями, общественными организациями и потребителями туристических услуг.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0800000">
        <a:off x="0" y="3571885"/>
        <a:ext cx="3762380" cy="2143131"/>
      </dsp:txXfrm>
    </dsp:sp>
    <dsp:sp modelId="{E6357670-6BAF-44DC-BEA2-528A0F7E3799}">
      <dsp:nvSpPr>
        <dsp:cNvPr id="0" name=""/>
        <dsp:cNvSpPr/>
      </dsp:nvSpPr>
      <dsp:spPr>
        <a:xfrm rot="5400000">
          <a:off x="4214816" y="2405072"/>
          <a:ext cx="2857508" cy="376238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Реализация ряда маркетинговых мероприятий, продвижение туристского продукта Республики Коми на внутреннем и международном туристских рынках.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3762380" y="3571884"/>
        <a:ext cx="3762380" cy="2143131"/>
      </dsp:txXfrm>
    </dsp:sp>
    <dsp:sp modelId="{278A4F0C-0835-4C8B-9C1C-FE715A25342D}">
      <dsp:nvSpPr>
        <dsp:cNvPr id="0" name=""/>
        <dsp:cNvSpPr/>
      </dsp:nvSpPr>
      <dsp:spPr>
        <a:xfrm>
          <a:off x="1428763" y="1928825"/>
          <a:ext cx="4667232" cy="1857365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Цель - формирование современной конкурентоспособной туриндустрии, обеспечивающей широкие возможности для удовлетворения потребностей российских и иностранных граждан в туристско-рекреационных услугах </a:t>
          </a:r>
          <a:endParaRPr lang="ru-RU" sz="1600" kern="1200" dirty="0"/>
        </a:p>
      </dsp:txBody>
      <dsp:txXfrm>
        <a:off x="1519432" y="2019494"/>
        <a:ext cx="4485894" cy="16760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E63C5-5419-400A-9A1C-C680B2177285}">
      <dsp:nvSpPr>
        <dsp:cNvPr id="0" name=""/>
        <dsp:cNvSpPr/>
      </dsp:nvSpPr>
      <dsp:spPr>
        <a:xfrm>
          <a:off x="0" y="0"/>
          <a:ext cx="8501122" cy="181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Федеральные кластерные зоны </a:t>
          </a:r>
          <a:r>
            <a:rPr lang="ru-RU" sz="1200" b="1" kern="1200" dirty="0" smtClean="0"/>
            <a:t>основаны на крупных проектах и существующих значительных туристических потоках. Их цель – создать инструменты выхода туристических услуг Республики Коми на федеральный рынок туризма, ускорить развитие межрегиональных туристических потоков, создать образцы для повышения качества туристических услуг.</a:t>
          </a:r>
          <a:endParaRPr lang="ru-RU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Финно-угорский этнокультурный парк. Структура кластера включает в себя как уже существующие этнографические и историко-культурные объекты села </a:t>
          </a:r>
          <a:r>
            <a:rPr lang="ru-RU" sz="1200" kern="1200" dirty="0" err="1" smtClean="0"/>
            <a:t>Ыб</a:t>
          </a:r>
          <a:r>
            <a:rPr lang="ru-RU" sz="1200" kern="1200" dirty="0" smtClean="0"/>
            <a:t>, так и вновь создаваемые объекты широкого функционального назначения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Кластер по развитию водного туризма на реке Печора. Опорные населенные пункты – Печора, Ижма, Усть-Цильма. </a:t>
          </a:r>
          <a:endParaRPr lang="ru-RU" sz="1200" kern="1200" dirty="0"/>
        </a:p>
      </dsp:txBody>
      <dsp:txXfrm>
        <a:off x="1762511" y="0"/>
        <a:ext cx="6738610" cy="1819439"/>
      </dsp:txXfrm>
    </dsp:sp>
    <dsp:sp modelId="{A67DBEFE-9878-4CD6-8F38-D692CDE02F78}">
      <dsp:nvSpPr>
        <dsp:cNvPr id="0" name=""/>
        <dsp:cNvSpPr/>
      </dsp:nvSpPr>
      <dsp:spPr>
        <a:xfrm>
          <a:off x="62286" y="218511"/>
          <a:ext cx="1700224" cy="13824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86A859-B382-48F7-827E-596DAE3EC47E}">
      <dsp:nvSpPr>
        <dsp:cNvPr id="0" name=""/>
        <dsp:cNvSpPr/>
      </dsp:nvSpPr>
      <dsp:spPr>
        <a:xfrm>
          <a:off x="0" y="1881726"/>
          <a:ext cx="8501122" cy="16113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Региональные туристические кластерные зоны </a:t>
          </a:r>
          <a:r>
            <a:rPr lang="ru-RU" sz="1200" kern="1200" dirty="0" smtClean="0"/>
            <a:t>нацелены на обслуживание внутренних туристических потоков Республики Коми и выступают как инструменты привлечения крупных инвесторов в проекты с высокой экономической эффективностью.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Туристический кластер города Сыктывкара (включая прилегающие территории).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Функциональный туристический кластер «Таежное кольцо». Формируется в зоне вдоль транспортного кольца Сыктывкар - Усть-Вымь – Емва – Ухта - Усть-Кулом – Корткерос.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Комплексный кластер природного и активного туризма «Северный» (Воркута-Инта-Вуктыл).</a:t>
          </a:r>
          <a:endParaRPr lang="ru-RU" sz="1200" kern="1200" dirty="0"/>
        </a:p>
      </dsp:txBody>
      <dsp:txXfrm>
        <a:off x="1762511" y="1881726"/>
        <a:ext cx="6738610" cy="1611320"/>
      </dsp:txXfrm>
    </dsp:sp>
    <dsp:sp modelId="{8C38C624-C3AD-4D92-AD8E-73B45DE1DA6F}">
      <dsp:nvSpPr>
        <dsp:cNvPr id="0" name=""/>
        <dsp:cNvSpPr/>
      </dsp:nvSpPr>
      <dsp:spPr>
        <a:xfrm>
          <a:off x="62286" y="1980930"/>
          <a:ext cx="1700224" cy="14129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87E64A-A0C4-4AF4-AAAA-19EC521FFA4B}">
      <dsp:nvSpPr>
        <dsp:cNvPr id="0" name=""/>
        <dsp:cNvSpPr/>
      </dsp:nvSpPr>
      <dsp:spPr>
        <a:xfrm>
          <a:off x="0" y="3555333"/>
          <a:ext cx="8501122" cy="1514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Муниципальные туристические кластерные зоны</a:t>
          </a:r>
          <a:r>
            <a:rPr lang="ru-RU" sz="1600" kern="1200" dirty="0" smtClean="0"/>
            <a:t> </a:t>
          </a:r>
          <a:r>
            <a:rPr lang="ru-RU" sz="1300" kern="1200" dirty="0" smtClean="0"/>
            <a:t>выступают, в первую очередь, как инструмент развития территорий. </a:t>
          </a:r>
          <a:endParaRPr lang="ru-RU" sz="13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Кластер конгрессного туризма «Ухта»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Перспективный кластер мемориального и природного туризма «Воркута»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Кластер экологического туризма «</a:t>
          </a:r>
          <a:r>
            <a:rPr lang="ru-RU" sz="1200" kern="1200" dirty="0" err="1" smtClean="0"/>
            <a:t>Печоро-Илычский</a:t>
          </a:r>
          <a:r>
            <a:rPr lang="ru-RU" sz="1200" kern="1200" dirty="0" smtClean="0"/>
            <a:t>»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Кластер природного туризма по базовому маршруту «Ожерелье </a:t>
          </a:r>
          <a:r>
            <a:rPr lang="ru-RU" sz="1200" kern="1200" dirty="0" err="1" smtClean="0"/>
            <a:t>Удоры</a:t>
          </a:r>
          <a:r>
            <a:rPr lang="ru-RU" sz="1200" kern="1200" dirty="0" smtClean="0"/>
            <a:t>»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Автомобильный кластер природного и спортивного туризма Южный</a:t>
          </a:r>
          <a:endParaRPr lang="ru-RU" sz="1200" kern="1200" dirty="0"/>
        </a:p>
      </dsp:txBody>
      <dsp:txXfrm>
        <a:off x="1762511" y="3555333"/>
        <a:ext cx="6738610" cy="1514296"/>
      </dsp:txXfrm>
    </dsp:sp>
    <dsp:sp modelId="{758FDCFD-C2D8-460D-9AB1-D705CFA31382}">
      <dsp:nvSpPr>
        <dsp:cNvPr id="0" name=""/>
        <dsp:cNvSpPr/>
      </dsp:nvSpPr>
      <dsp:spPr>
        <a:xfrm>
          <a:off x="62286" y="3579775"/>
          <a:ext cx="1700224" cy="14654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B6EC46-EF8B-4F06-842E-D658752398FF}">
      <dsp:nvSpPr>
        <dsp:cNvPr id="0" name=""/>
        <dsp:cNvSpPr/>
      </dsp:nvSpPr>
      <dsp:spPr>
        <a:xfrm>
          <a:off x="967" y="133829"/>
          <a:ext cx="3775086" cy="22650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Межрегиональное сотрудничество (Большой Урал, Ассоциация туристских регионов, Ассоциация туристских организаций, Русский Север и т.п.) </a:t>
          </a:r>
          <a:endParaRPr lang="ru-RU" sz="2200" kern="1200" dirty="0"/>
        </a:p>
      </dsp:txBody>
      <dsp:txXfrm>
        <a:off x="967" y="133829"/>
        <a:ext cx="3775086" cy="2265052"/>
      </dsp:txXfrm>
    </dsp:sp>
    <dsp:sp modelId="{862C7EC4-D550-4780-8033-33552BB697C5}">
      <dsp:nvSpPr>
        <dsp:cNvPr id="0" name=""/>
        <dsp:cNvSpPr/>
      </dsp:nvSpPr>
      <dsp:spPr>
        <a:xfrm>
          <a:off x="4153563" y="133829"/>
          <a:ext cx="3775086" cy="2265052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Реализация межрегионального проекта развития железнодорожного туризма (в основе туристский поезд «Сияние Севера»)</a:t>
          </a:r>
          <a:endParaRPr lang="ru-RU" sz="2200" b="1" kern="1200" dirty="0"/>
        </a:p>
      </dsp:txBody>
      <dsp:txXfrm>
        <a:off x="4153563" y="133829"/>
        <a:ext cx="3775086" cy="2265052"/>
      </dsp:txXfrm>
    </dsp:sp>
    <dsp:sp modelId="{BCD11C92-0D19-45A7-B519-2209AEA0DCC1}">
      <dsp:nvSpPr>
        <dsp:cNvPr id="0" name=""/>
        <dsp:cNvSpPr/>
      </dsp:nvSpPr>
      <dsp:spPr>
        <a:xfrm>
          <a:off x="2077265" y="2776390"/>
          <a:ext cx="3775086" cy="2265052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Реализация событийных межрегиональных проектов (Международный экотуристический форум Еж, Этнофестиваль Люди Леса и т.п.)</a:t>
          </a:r>
          <a:endParaRPr lang="ru-RU" sz="2200" kern="1200" dirty="0"/>
        </a:p>
      </dsp:txBody>
      <dsp:txXfrm>
        <a:off x="2077265" y="2776390"/>
        <a:ext cx="3775086" cy="22650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87EE80-B5F1-4D6A-8587-159967F3CC55}">
      <dsp:nvSpPr>
        <dsp:cNvPr id="0" name=""/>
        <dsp:cNvSpPr/>
      </dsp:nvSpPr>
      <dsp:spPr>
        <a:xfrm>
          <a:off x="0" y="102759"/>
          <a:ext cx="7786742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Финансовая поддержка субъектов туристской индустрии и субъектов инвестиционной деятельности</a:t>
          </a:r>
          <a:endParaRPr lang="ru-RU" sz="2300" kern="1200" dirty="0"/>
        </a:p>
      </dsp:txBody>
      <dsp:txXfrm>
        <a:off x="44664" y="147423"/>
        <a:ext cx="7697414" cy="825612"/>
      </dsp:txXfrm>
    </dsp:sp>
    <dsp:sp modelId="{014DF93B-C41E-4EF1-AC57-B7D7BF6E34D2}">
      <dsp:nvSpPr>
        <dsp:cNvPr id="0" name=""/>
        <dsp:cNvSpPr/>
      </dsp:nvSpPr>
      <dsp:spPr>
        <a:xfrm>
          <a:off x="0" y="1083939"/>
          <a:ext cx="7786742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Поддержка социально-значимых видов туризма, основным заказчиком на услуги которого выступает государство</a:t>
          </a:r>
          <a:endParaRPr lang="ru-RU" sz="2300" kern="1200" dirty="0"/>
        </a:p>
      </dsp:txBody>
      <dsp:txXfrm>
        <a:off x="44664" y="1128603"/>
        <a:ext cx="7697414" cy="825612"/>
      </dsp:txXfrm>
    </dsp:sp>
    <dsp:sp modelId="{A17A5C62-0DDA-4464-B2F3-1FE39897D3AB}">
      <dsp:nvSpPr>
        <dsp:cNvPr id="0" name=""/>
        <dsp:cNvSpPr/>
      </dsp:nvSpPr>
      <dsp:spPr>
        <a:xfrm>
          <a:off x="0" y="2065119"/>
          <a:ext cx="7786742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Поддержка проектов в смежных сферах (творческие индустрии и развитие ООПТ)</a:t>
          </a:r>
          <a:endParaRPr lang="ru-RU" sz="2300" kern="1200" dirty="0"/>
        </a:p>
      </dsp:txBody>
      <dsp:txXfrm>
        <a:off x="44664" y="2109783"/>
        <a:ext cx="7697414" cy="825612"/>
      </dsp:txXfrm>
    </dsp:sp>
    <dsp:sp modelId="{133B1963-6C66-4917-B032-525C7802F162}">
      <dsp:nvSpPr>
        <dsp:cNvPr id="0" name=""/>
        <dsp:cNvSpPr/>
      </dsp:nvSpPr>
      <dsp:spPr>
        <a:xfrm>
          <a:off x="0" y="3046300"/>
          <a:ext cx="7786742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Развитие системы подготовки кадров для туристической отрасли</a:t>
          </a:r>
          <a:endParaRPr lang="ru-RU" sz="2300" kern="1200" dirty="0"/>
        </a:p>
      </dsp:txBody>
      <dsp:txXfrm>
        <a:off x="44664" y="3090964"/>
        <a:ext cx="7697414" cy="8256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1ABCEA-06CF-48C1-A854-233FCF3F1526}">
      <dsp:nvSpPr>
        <dsp:cNvPr id="0" name=""/>
        <dsp:cNvSpPr/>
      </dsp:nvSpPr>
      <dsp:spPr>
        <a:xfrm>
          <a:off x="637584" y="0"/>
          <a:ext cx="7225953" cy="453233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6062EE-6E11-46AC-9A37-9DDD43C9E356}">
      <dsp:nvSpPr>
        <dsp:cNvPr id="0" name=""/>
        <dsp:cNvSpPr/>
      </dsp:nvSpPr>
      <dsp:spPr>
        <a:xfrm>
          <a:off x="103" y="1359699"/>
          <a:ext cx="1244036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Продвижение регионального туристического </a:t>
          </a:r>
          <a:r>
            <a:rPr lang="ru-RU" sz="1100" kern="1200" dirty="0" smtClean="0"/>
            <a:t>бренда</a:t>
          </a:r>
          <a:endParaRPr lang="ru-RU" sz="1100" kern="1200" dirty="0"/>
        </a:p>
      </dsp:txBody>
      <dsp:txXfrm>
        <a:off x="60832" y="1420428"/>
        <a:ext cx="1122578" cy="1691474"/>
      </dsp:txXfrm>
    </dsp:sp>
    <dsp:sp modelId="{9EEA6737-A2EB-4134-B0A2-15881A0585EC}">
      <dsp:nvSpPr>
        <dsp:cNvPr id="0" name=""/>
        <dsp:cNvSpPr/>
      </dsp:nvSpPr>
      <dsp:spPr>
        <a:xfrm>
          <a:off x="1451479" y="1359699"/>
          <a:ext cx="1244036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Разработка  и продвижение региональных туристических </a:t>
          </a:r>
          <a:r>
            <a:rPr lang="ru-RU" sz="1100" kern="1200" dirty="0" smtClean="0"/>
            <a:t>продуктов</a:t>
          </a:r>
          <a:endParaRPr lang="ru-RU" sz="1100" kern="1200" dirty="0" smtClean="0"/>
        </a:p>
      </dsp:txBody>
      <dsp:txXfrm>
        <a:off x="1512208" y="1420428"/>
        <a:ext cx="1122578" cy="1691474"/>
      </dsp:txXfrm>
    </dsp:sp>
    <dsp:sp modelId="{939E41DA-1C22-4B4D-BBD3-D06BC5EFC03A}">
      <dsp:nvSpPr>
        <dsp:cNvPr id="0" name=""/>
        <dsp:cNvSpPr/>
      </dsp:nvSpPr>
      <dsp:spPr>
        <a:xfrm>
          <a:off x="2902855" y="1359699"/>
          <a:ext cx="1244036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Интернет-маркетинг </a:t>
          </a:r>
          <a:r>
            <a:rPr lang="ru-RU" sz="1100" kern="1200" dirty="0" smtClean="0"/>
            <a:t>региона</a:t>
          </a:r>
          <a:endParaRPr lang="ru-RU" sz="1100" kern="1200" dirty="0" smtClean="0"/>
        </a:p>
      </dsp:txBody>
      <dsp:txXfrm>
        <a:off x="2963584" y="1420428"/>
        <a:ext cx="1122578" cy="1691474"/>
      </dsp:txXfrm>
    </dsp:sp>
    <dsp:sp modelId="{EBC6E7F9-705B-47C2-8045-DB015366E3B7}">
      <dsp:nvSpPr>
        <dsp:cNvPr id="0" name=""/>
        <dsp:cNvSpPr/>
      </dsp:nvSpPr>
      <dsp:spPr>
        <a:xfrm>
          <a:off x="4354230" y="1359699"/>
          <a:ext cx="1244036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Традиционный маркетинг региона (выставки, рекламные и ознакомительные туры, и материалы)</a:t>
          </a:r>
        </a:p>
      </dsp:txBody>
      <dsp:txXfrm>
        <a:off x="4414959" y="1420428"/>
        <a:ext cx="1122578" cy="1691474"/>
      </dsp:txXfrm>
    </dsp:sp>
    <dsp:sp modelId="{EAC272C8-30A7-4CCA-AFB0-8583B094BA93}">
      <dsp:nvSpPr>
        <dsp:cNvPr id="0" name=""/>
        <dsp:cNvSpPr/>
      </dsp:nvSpPr>
      <dsp:spPr>
        <a:xfrm>
          <a:off x="5805606" y="1359699"/>
          <a:ext cx="1244036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Исследования и мониторинг</a:t>
          </a:r>
        </a:p>
      </dsp:txBody>
      <dsp:txXfrm>
        <a:off x="5866335" y="1420428"/>
        <a:ext cx="1122578" cy="1691474"/>
      </dsp:txXfrm>
    </dsp:sp>
    <dsp:sp modelId="{3AD186E7-CA41-41CF-B3F3-54A5284FBB4A}">
      <dsp:nvSpPr>
        <dsp:cNvPr id="0" name=""/>
        <dsp:cNvSpPr/>
      </dsp:nvSpPr>
      <dsp:spPr>
        <a:xfrm>
          <a:off x="7256981" y="1389059"/>
          <a:ext cx="1244036" cy="17542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Маркетинг </a:t>
          </a:r>
          <a:r>
            <a:rPr lang="ru-RU" sz="1100" kern="1200" dirty="0" smtClean="0"/>
            <a:t>людей</a:t>
          </a:r>
          <a:endParaRPr lang="ru-RU" sz="1100" kern="1200" dirty="0"/>
        </a:p>
      </dsp:txBody>
      <dsp:txXfrm>
        <a:off x="7317710" y="1449788"/>
        <a:ext cx="1122578" cy="163275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E02BC-75FA-40E1-B287-24D9E218BCA5}">
      <dsp:nvSpPr>
        <dsp:cNvPr id="0" name=""/>
        <dsp:cNvSpPr/>
      </dsp:nvSpPr>
      <dsp:spPr>
        <a:xfrm rot="16200000">
          <a:off x="-1090967" y="1566550"/>
          <a:ext cx="2563176" cy="216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070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-1090967" y="1566550"/>
        <a:ext cx="2563176" cy="216232"/>
      </dsp:txXfrm>
    </dsp:sp>
    <dsp:sp modelId="{E73F1303-8874-4D1C-AFD0-0FBF12FCA0FB}">
      <dsp:nvSpPr>
        <dsp:cNvPr id="0" name=""/>
        <dsp:cNvSpPr/>
      </dsp:nvSpPr>
      <dsp:spPr>
        <a:xfrm>
          <a:off x="136417" y="551956"/>
          <a:ext cx="1401704" cy="2245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190705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Туристический бренд-бук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Промосувенирка и товары под брендом Эко Республика Коми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Эко-форум Еж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Этнофестиваль Люди Леса</a:t>
          </a:r>
          <a:endParaRPr lang="ru-RU" sz="1100" kern="1200" dirty="0"/>
        </a:p>
      </dsp:txBody>
      <dsp:txXfrm>
        <a:off x="136417" y="551956"/>
        <a:ext cx="1401704" cy="2245419"/>
      </dsp:txXfrm>
    </dsp:sp>
    <dsp:sp modelId="{5D41AF7F-D452-4EB0-BA1B-80956E751B84}">
      <dsp:nvSpPr>
        <dsp:cNvPr id="0" name=""/>
        <dsp:cNvSpPr/>
      </dsp:nvSpPr>
      <dsp:spPr>
        <a:xfrm>
          <a:off x="-311822" y="46306"/>
          <a:ext cx="1221119" cy="55515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ECBA4-F4F5-48B0-9937-1D139B3AF2CC}">
      <dsp:nvSpPr>
        <dsp:cNvPr id="0" name=""/>
        <dsp:cNvSpPr/>
      </dsp:nvSpPr>
      <dsp:spPr>
        <a:xfrm rot="16200000">
          <a:off x="860098" y="1687785"/>
          <a:ext cx="2563176" cy="216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070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860098" y="1687785"/>
        <a:ext cx="2563176" cy="216232"/>
      </dsp:txXfrm>
    </dsp:sp>
    <dsp:sp modelId="{1434A2BF-1BF0-49D5-A579-3A16B30CEC18}">
      <dsp:nvSpPr>
        <dsp:cNvPr id="0" name=""/>
        <dsp:cNvSpPr/>
      </dsp:nvSpPr>
      <dsp:spPr>
        <a:xfrm>
          <a:off x="2249802" y="833056"/>
          <a:ext cx="1077065" cy="1925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190705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Турпродукты, поддерживающие основное позиционирование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Линейка Живая земля, Живая вода, Живой воздух</a:t>
          </a:r>
          <a:endParaRPr lang="ru-RU" sz="1100" kern="1200" dirty="0"/>
        </a:p>
      </dsp:txBody>
      <dsp:txXfrm>
        <a:off x="2249802" y="833056"/>
        <a:ext cx="1077065" cy="1925689"/>
      </dsp:txXfrm>
    </dsp:sp>
    <dsp:sp modelId="{3C32CE49-805B-4377-8351-C42E2852E1CE}">
      <dsp:nvSpPr>
        <dsp:cNvPr id="0" name=""/>
        <dsp:cNvSpPr/>
      </dsp:nvSpPr>
      <dsp:spPr>
        <a:xfrm>
          <a:off x="1824951" y="46306"/>
          <a:ext cx="849701" cy="79762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9399B5-FA6C-49C7-BAF1-A1C2BBFC454E}">
      <dsp:nvSpPr>
        <dsp:cNvPr id="0" name=""/>
        <dsp:cNvSpPr/>
      </dsp:nvSpPr>
      <dsp:spPr>
        <a:xfrm rot="16200000">
          <a:off x="2708704" y="1722657"/>
          <a:ext cx="2563176" cy="216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070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2708704" y="1722657"/>
        <a:ext cx="2563176" cy="216232"/>
      </dsp:txXfrm>
    </dsp:sp>
    <dsp:sp modelId="{56261C4D-98BE-469B-8126-39A284370F90}">
      <dsp:nvSpPr>
        <dsp:cNvPr id="0" name=""/>
        <dsp:cNvSpPr/>
      </dsp:nvSpPr>
      <dsp:spPr>
        <a:xfrm>
          <a:off x="4098408" y="972865"/>
          <a:ext cx="1077065" cy="17158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190705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Туристский интернет-портал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Мобильные путеводители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Система </a:t>
          </a:r>
          <a:r>
            <a:rPr lang="en-US" sz="1100" kern="1200" dirty="0" smtClean="0"/>
            <a:t>QR</a:t>
          </a:r>
          <a:r>
            <a:rPr lang="ru-RU" sz="1100" kern="1200" dirty="0" smtClean="0"/>
            <a:t>-кодов</a:t>
          </a:r>
          <a:endParaRPr lang="ru-RU" sz="1100" kern="1200" dirty="0"/>
        </a:p>
      </dsp:txBody>
      <dsp:txXfrm>
        <a:off x="4098408" y="972865"/>
        <a:ext cx="1077065" cy="1715816"/>
      </dsp:txXfrm>
    </dsp:sp>
    <dsp:sp modelId="{9DCC3CD9-4B9C-4EA7-94F4-9FEB5C1A95F4}">
      <dsp:nvSpPr>
        <dsp:cNvPr id="0" name=""/>
        <dsp:cNvSpPr/>
      </dsp:nvSpPr>
      <dsp:spPr>
        <a:xfrm>
          <a:off x="3583339" y="0"/>
          <a:ext cx="969421" cy="867368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F70855-F3D9-4FD2-811E-0E7582C515FF}">
      <dsp:nvSpPr>
        <dsp:cNvPr id="0" name=""/>
        <dsp:cNvSpPr/>
      </dsp:nvSpPr>
      <dsp:spPr>
        <a:xfrm rot="16200000">
          <a:off x="4513017" y="1740031"/>
          <a:ext cx="2563176" cy="216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070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Текст</a:t>
          </a:r>
          <a:endParaRPr lang="ru-RU" sz="1500" kern="1200" dirty="0"/>
        </a:p>
      </dsp:txBody>
      <dsp:txXfrm>
        <a:off x="4513017" y="1740031"/>
        <a:ext cx="2563176" cy="216232"/>
      </dsp:txXfrm>
    </dsp:sp>
    <dsp:sp modelId="{A399C63A-8B9C-41F4-BDD8-03AFBBAE36C6}">
      <dsp:nvSpPr>
        <dsp:cNvPr id="0" name=""/>
        <dsp:cNvSpPr/>
      </dsp:nvSpPr>
      <dsp:spPr>
        <a:xfrm>
          <a:off x="5902722" y="886084"/>
          <a:ext cx="1077065" cy="19241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190705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выставки, рекламные и ознакомительные туры, и материалы</a:t>
          </a:r>
          <a:endParaRPr lang="ru-RU" sz="1100" kern="1200" dirty="0"/>
        </a:p>
      </dsp:txBody>
      <dsp:txXfrm>
        <a:off x="5902722" y="886084"/>
        <a:ext cx="1077065" cy="1924125"/>
      </dsp:txXfrm>
    </dsp:sp>
    <dsp:sp modelId="{AE61D446-A42E-468A-A00A-F07C272394C6}">
      <dsp:nvSpPr>
        <dsp:cNvPr id="0" name=""/>
        <dsp:cNvSpPr/>
      </dsp:nvSpPr>
      <dsp:spPr>
        <a:xfrm>
          <a:off x="5462304" y="46306"/>
          <a:ext cx="880834" cy="902116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843B4-3C84-4040-B63D-EE7D5AF9A84C}">
      <dsp:nvSpPr>
        <dsp:cNvPr id="0" name=""/>
        <dsp:cNvSpPr/>
      </dsp:nvSpPr>
      <dsp:spPr>
        <a:xfrm rot="16200000">
          <a:off x="6283440" y="1850113"/>
          <a:ext cx="2563176" cy="216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070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6283440" y="1850113"/>
        <a:ext cx="2563176" cy="216232"/>
      </dsp:txXfrm>
    </dsp:sp>
    <dsp:sp modelId="{37F8BC07-0BA5-4D18-A441-51B597300F55}">
      <dsp:nvSpPr>
        <dsp:cNvPr id="0" name=""/>
        <dsp:cNvSpPr/>
      </dsp:nvSpPr>
      <dsp:spPr>
        <a:xfrm>
          <a:off x="7610411" y="676640"/>
          <a:ext cx="1202533" cy="25631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190705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формирование пула лидеров общественного мнения Республики Коми поддерживающих ценности экологического бренда</a:t>
          </a:r>
          <a:endParaRPr lang="ru-RU" sz="1100" kern="1200" dirty="0"/>
        </a:p>
      </dsp:txBody>
      <dsp:txXfrm>
        <a:off x="7610411" y="676640"/>
        <a:ext cx="1202533" cy="2563176"/>
      </dsp:txXfrm>
    </dsp:sp>
    <dsp:sp modelId="{7EDE3003-F66A-4C48-8BF6-010F2C589691}">
      <dsp:nvSpPr>
        <dsp:cNvPr id="0" name=""/>
        <dsp:cNvSpPr/>
      </dsp:nvSpPr>
      <dsp:spPr>
        <a:xfrm>
          <a:off x="7216815" y="0"/>
          <a:ext cx="813054" cy="1122279"/>
        </a:xfrm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4B331-41BC-4014-A4B9-D16E52F26746}">
      <dsp:nvSpPr>
        <dsp:cNvPr id="0" name=""/>
        <dsp:cNvSpPr/>
      </dsp:nvSpPr>
      <dsp:spPr>
        <a:xfrm>
          <a:off x="2845131" y="1992"/>
          <a:ext cx="5719388" cy="238388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Создание системы мониторинга туристических потоков.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Содействие соблюдению природоохранных мер при осуществлении туристской деятельности и мониторинг воздействия на природную среду со стороны туристических проектов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Ведение реестра туристских продуктов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Координация деятельности органов государственного надзора и контроля при планировании и осуществлении туристской деятельности</a:t>
          </a:r>
          <a:endParaRPr lang="ru-RU" sz="1400" b="1" kern="1200" dirty="0"/>
        </a:p>
      </dsp:txBody>
      <dsp:txXfrm>
        <a:off x="2845131" y="299978"/>
        <a:ext cx="4825431" cy="1787913"/>
      </dsp:txXfrm>
    </dsp:sp>
    <dsp:sp modelId="{9D361B29-3036-4B17-AA3A-3ED7DC7CE6A8}">
      <dsp:nvSpPr>
        <dsp:cNvPr id="0" name=""/>
        <dsp:cNvSpPr/>
      </dsp:nvSpPr>
      <dsp:spPr>
        <a:xfrm>
          <a:off x="365198" y="152919"/>
          <a:ext cx="2479932" cy="2082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Надзорно - контрольные мероприятия</a:t>
          </a:r>
          <a:endParaRPr lang="ru-RU" sz="2100" kern="1200" dirty="0"/>
        </a:p>
      </dsp:txBody>
      <dsp:txXfrm>
        <a:off x="466834" y="254555"/>
        <a:ext cx="2276660" cy="1878760"/>
      </dsp:txXfrm>
    </dsp:sp>
    <dsp:sp modelId="{482ED292-1FBD-4047-872A-46198DFD487F}">
      <dsp:nvSpPr>
        <dsp:cNvPr id="0" name=""/>
        <dsp:cNvSpPr/>
      </dsp:nvSpPr>
      <dsp:spPr>
        <a:xfrm>
          <a:off x="2843547" y="2594081"/>
          <a:ext cx="5724978" cy="222200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Республиканский Координационный Совет по туризму при Правительстве Республики Коми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Межведомственная комиссия по туризму при Экономическом совете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Общественный Совет Агентства Республики Коми по туризму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Корпорация по развитию туризма Республики Коми</a:t>
          </a:r>
          <a:endParaRPr lang="ru-RU" sz="1400" kern="1200" dirty="0"/>
        </a:p>
      </dsp:txBody>
      <dsp:txXfrm>
        <a:off x="2843547" y="2871832"/>
        <a:ext cx="4891725" cy="1666505"/>
      </dsp:txXfrm>
    </dsp:sp>
    <dsp:sp modelId="{2CCABC26-3AD7-4348-A77D-EE449E8CACF7}">
      <dsp:nvSpPr>
        <dsp:cNvPr id="0" name=""/>
        <dsp:cNvSpPr/>
      </dsp:nvSpPr>
      <dsp:spPr>
        <a:xfrm>
          <a:off x="361191" y="2664069"/>
          <a:ext cx="2482356" cy="2082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Организационное сопровождение</a:t>
          </a:r>
          <a:endParaRPr lang="ru-RU" sz="2100" kern="1200" dirty="0"/>
        </a:p>
      </dsp:txBody>
      <dsp:txXfrm>
        <a:off x="462827" y="2765705"/>
        <a:ext cx="2279084" cy="18787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5FF5F0-D4DC-4365-83EE-19A01C0A6C01}">
      <dsp:nvSpPr>
        <dsp:cNvPr id="0" name=""/>
        <dsp:cNvSpPr/>
      </dsp:nvSpPr>
      <dsp:spPr>
        <a:xfrm>
          <a:off x="1126056" y="0"/>
          <a:ext cx="6239046" cy="6239046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8BE409-1768-4BC6-AE04-D6D949270FF7}">
      <dsp:nvSpPr>
        <dsp:cNvPr id="0" name=""/>
        <dsp:cNvSpPr/>
      </dsp:nvSpPr>
      <dsp:spPr>
        <a:xfrm>
          <a:off x="0" y="399596"/>
          <a:ext cx="3873358" cy="3039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smtClean="0"/>
            <a:t>Экономические </a:t>
          </a:r>
          <a:endParaRPr lang="ru-RU" kern="1200" dirty="0"/>
        </a:p>
        <a:p>
          <a:pPr marL="285750" lvl="1" indent="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Прямое субсидирование развития отрасли (бюджетная политика)</a:t>
          </a:r>
          <a:endParaRPr lang="ru-RU" sz="1400" kern="1200" dirty="0"/>
        </a:p>
        <a:p>
          <a:pPr marL="285750" lvl="1" indent="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Косвенное субсидирование развития отрасли (финансовые меры и стимулы, кредитная и долговая политика)</a:t>
          </a:r>
          <a:endParaRPr lang="ru-RU" sz="1400" kern="1200" dirty="0"/>
        </a:p>
      </dsp:txBody>
      <dsp:txXfrm>
        <a:off x="148370" y="547966"/>
        <a:ext cx="3576618" cy="2742629"/>
      </dsp:txXfrm>
    </dsp:sp>
    <dsp:sp modelId="{8405578F-9AA1-40EC-9DD8-250CD730636F}">
      <dsp:nvSpPr>
        <dsp:cNvPr id="0" name=""/>
        <dsp:cNvSpPr/>
      </dsp:nvSpPr>
      <dsp:spPr>
        <a:xfrm>
          <a:off x="4571179" y="463358"/>
          <a:ext cx="3946452" cy="27513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Организационные </a:t>
          </a:r>
          <a:endParaRPr lang="ru-RU" sz="18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* Развитие туристических кластеров;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Целевая работа с приоритетными инвесторами и иными агентами развития);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Ежегодные проектные семинары по поиску, оценке, упаковке и принятию решений о поддержке новых проектных решений и развитию туризма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Методическое обеспечение и поддержка участия игроков регионального рынка туризма </a:t>
          </a:r>
          <a:endParaRPr lang="ru-RU" sz="1400" kern="1200" dirty="0"/>
        </a:p>
      </dsp:txBody>
      <dsp:txXfrm>
        <a:off x="4705489" y="597668"/>
        <a:ext cx="3677832" cy="2482728"/>
      </dsp:txXfrm>
    </dsp:sp>
    <dsp:sp modelId="{5E40B24E-633A-42FD-9F59-A238BED7C50C}">
      <dsp:nvSpPr>
        <dsp:cNvPr id="0" name=""/>
        <dsp:cNvSpPr/>
      </dsp:nvSpPr>
      <dsp:spPr>
        <a:xfrm>
          <a:off x="0" y="3718757"/>
          <a:ext cx="3982439" cy="24332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Правовые</a:t>
          </a:r>
          <a:endParaRPr lang="ru-RU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Реализация нормативной правовой базы в сфере туризма;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Совершенствование нормативной правовой базы в сфере туризма;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Разработка мероприятий по повышению безопасности туризма для населения</a:t>
          </a:r>
          <a:r>
            <a:rPr lang="ru-RU" kern="1200" dirty="0" smtClean="0"/>
            <a:t>.</a:t>
          </a:r>
          <a:r>
            <a:rPr lang="ru-RU" sz="1800" kern="1200" dirty="0" smtClean="0"/>
            <a:t>                                    </a:t>
          </a:r>
          <a:endParaRPr lang="ru-RU" kern="1200" dirty="0"/>
        </a:p>
      </dsp:txBody>
      <dsp:txXfrm>
        <a:off x="118780" y="3837537"/>
        <a:ext cx="3744879" cy="2195667"/>
      </dsp:txXfrm>
    </dsp:sp>
    <dsp:sp modelId="{4B10DB67-F765-45AC-B020-8E0223B3020E}">
      <dsp:nvSpPr>
        <dsp:cNvPr id="0" name=""/>
        <dsp:cNvSpPr/>
      </dsp:nvSpPr>
      <dsp:spPr>
        <a:xfrm>
          <a:off x="4464488" y="3718757"/>
          <a:ext cx="4035386" cy="24332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Информационные</a:t>
          </a:r>
          <a:endParaRPr lang="ru-RU" kern="1200" dirty="0" smtClean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Реализация регионального календаря событий, как инструмента координации и развития туризма.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Создание </a:t>
          </a:r>
          <a:r>
            <a:rPr lang="ru-RU" sz="1400" kern="1200" dirty="0" err="1" smtClean="0"/>
            <a:t>ТИЦа</a:t>
          </a:r>
          <a:r>
            <a:rPr lang="ru-RU" sz="1400" kern="1200" dirty="0" smtClean="0"/>
            <a:t>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Формирование качественных интернет-услуг.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Мониторинг информационного продвижения</a:t>
          </a:r>
          <a:endParaRPr lang="ru-RU" sz="1400" kern="1200" dirty="0"/>
        </a:p>
      </dsp:txBody>
      <dsp:txXfrm>
        <a:off x="4583268" y="3837537"/>
        <a:ext cx="3797826" cy="21956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71749-8DB4-4F78-92F7-4A66588EC771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41093-7268-4C2D-9BE3-61A4FCC16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688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41093-7268-4C2D-9BE3-61A4FCC1660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67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90550" y="336550"/>
            <a:ext cx="5616575" cy="4213225"/>
          </a:xfrm>
          <a:ln/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>
          <a:xfrm>
            <a:off x="303213" y="4715629"/>
            <a:ext cx="6264275" cy="4785490"/>
          </a:xfrm>
        </p:spPr>
        <p:txBody>
          <a:bodyPr>
            <a:normAutofit/>
          </a:bodyPr>
          <a:lstStyle/>
          <a:p>
            <a:pPr>
              <a:defRPr/>
            </a:pPr>
            <a:endParaRPr lang="ru-RU" altLang="ru-RU" dirty="0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2C1D8-9382-424C-AA92-C000319A46DB}" type="slidenum">
              <a:rPr lang="ru-RU" altLang="ru-RU" smtClean="0">
                <a:cs typeface="Arial" charset="0"/>
              </a:rPr>
              <a:pPr/>
              <a:t>10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590550" y="200025"/>
            <a:ext cx="5581650" cy="4187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9767" y="4715907"/>
            <a:ext cx="5815413" cy="4569376"/>
          </a:xfrm>
          <a:noFill/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indent="360000" algn="just" eaLnBrk="1" hangingPunct="1">
              <a:spcBef>
                <a:spcPct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rebuchet MS" panose="020B0603020202020204" pitchFamily="34" charset="0"/>
              </a:rPr>
              <a:t>Мы делаем первые шаги в деле позиционирования и продвижения региона на туристских рынках. Для этого доработан проект Концепции, которая рассматривается в качестве стратегического документа развития  объявленной приоритетной в регионе отрасли туризма. Следующим шагом станет подготовка проекта распоряжения Правительства Республики Коми об одобрении и утверждении концепции. Идет работа по формированию туристического бренда и туристических продуктов в его поддержку.</a:t>
            </a:r>
          </a:p>
          <a:p>
            <a:pPr indent="360000" algn="just">
              <a:spcBef>
                <a:spcPct val="0"/>
              </a:spcBef>
            </a:pPr>
            <a:r>
              <a:rPr lang="ru-RU" dirty="0" smtClean="0">
                <a:latin typeface="Trebuchet MS" panose="020B0603020202020204" pitchFamily="34" charset="0"/>
              </a:rPr>
              <a:t>Наличие стратегии по позиционированию и продвижению региона так же поможет </a:t>
            </a:r>
            <a:r>
              <a:rPr lang="ru-RU" dirty="0">
                <a:latin typeface="Trebuchet MS" panose="020B0603020202020204" pitchFamily="34" charset="0"/>
              </a:rPr>
              <a:t>ответить на ряд </a:t>
            </a:r>
            <a:r>
              <a:rPr lang="ru-RU" b="1" dirty="0">
                <a:latin typeface="Trebuchet MS" panose="020B0603020202020204" pitchFamily="34" charset="0"/>
              </a:rPr>
              <a:t>вызовов</a:t>
            </a:r>
            <a:r>
              <a:rPr lang="ru-RU" dirty="0">
                <a:latin typeface="Trebuchet MS" panose="020B0603020202020204" pitchFamily="34" charset="0"/>
              </a:rPr>
              <a:t>, формируемых, в том числе, текущими процессами развития мирового и российского рынков туризма:</a:t>
            </a:r>
          </a:p>
          <a:p>
            <a:pPr algn="just" eaLnBrk="1" hangingPunct="1">
              <a:spcBef>
                <a:spcPct val="0"/>
              </a:spcBef>
            </a:pPr>
            <a:endParaRPr lang="ru-RU" sz="1200" kern="1200" dirty="0" smtClean="0"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rebuchet MS" panose="020B0603020202020204" pitchFamily="34" charset="0"/>
              </a:rPr>
              <a:t>Необходимость </a:t>
            </a:r>
            <a:r>
              <a:rPr lang="ru-RU" dirty="0">
                <a:latin typeface="Trebuchet MS" panose="020B0603020202020204" pitchFamily="34" charset="0"/>
              </a:rPr>
              <a:t>создания конкурентоспособного предложения на рынке. Анализ динамики развития региональных туристических рынков в России показывает, что при условии реализации «опережающей» программы развития Республика Коми может предложить востребованный на </a:t>
            </a:r>
            <a:r>
              <a:rPr lang="ru-RU" dirty="0" err="1">
                <a:latin typeface="Trebuchet MS" panose="020B0603020202020204" pitchFamily="34" charset="0"/>
              </a:rPr>
              <a:t>страновом</a:t>
            </a:r>
            <a:r>
              <a:rPr lang="ru-RU" dirty="0">
                <a:latin typeface="Trebuchet MS" panose="020B0603020202020204" pitchFamily="34" charset="0"/>
              </a:rPr>
              <a:t> уровне продукт.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dirty="0">
                <a:latin typeface="Trebuchet MS" panose="020B0603020202020204" pitchFamily="34" charset="0"/>
              </a:rPr>
              <a:t>Необходимость удержания внутреннего спроса. Через 4-5 лет регионом будет пройдена «точка невозврата», связанная, в первую очередь, с завершением процесса выхода на потребительские рынки «многочисленного» поколения 1983-1989 годов рождения, постепенно повышающего свое благосостояние и переходящего в категорию среднего класса. С учетом роста включенности России в мировой рынок туризма, можно ожидать существенного роста требований потребителей к туристическим продуктам внутреннего рынка</a:t>
            </a:r>
            <a:r>
              <a:rPr lang="ru-RU" dirty="0" smtClean="0">
                <a:latin typeface="Trebuchet MS" panose="020B0603020202020204" pitchFamily="34" charset="0"/>
              </a:rPr>
              <a:t>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rebuchet MS" panose="020B0603020202020204" pitchFamily="34" charset="0"/>
              </a:rPr>
              <a:t>Необходимость выделиться среди регионов на высоко-конкурентном рынке туризма, на котором в последние годы запущен ряд крупных региональных проектов по развитию туризма</a:t>
            </a:r>
            <a:endParaRPr lang="ru-RU" dirty="0">
              <a:latin typeface="Trebuchet MS" panose="020B0603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695B2C-92E8-48A6-A293-775E1FEDAF4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14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Эко-форум - это уникальная площадка для конструктивного обмена опытом и идеями, знакомства с лучшими мировыми  практиками по развитию природного туризма.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организуем современную площадку для сотрудничества, начиная с  участия в выставке «Все для активного отдыха» и заканчивая  конкурсом видео-роликов и фильмов о лучших опыте и практиках природного туризма. Конференции, семинары, ток-шоу и ночные просмотры фильмов об эко-туризме все это ожидает участников в Коми.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Форум носит международный формат и имеет темы на три года: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2013 году форум посвящен практикам продвижения природного туризма со слоганом «Простые решения».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2014 году форум посвящен инфраструктуре природного туризма: зеленому строительству, утилизация мусора, эко-питанию и эко-потреблению. Слоган «Общий дом»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2015 году мы приглашаем обсудить развитие "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этнодайвинга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- направления природного туризма, основанного на продуктах, обеспечивающих туристу возможность  получить впечатления через реконструкцию традиционных форм этнических способов природопользования - слоган "Полное погружение"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Приглашаем всех к участию и надеемся увидеть ролики по развитию природного туризма в Китае. А так мы будем рады увидеть китайских производителей на выставке товаров для активного отдыха. Более подробная информация по адресу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ежефорум.ру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EAFEE6-E20D-4DD5-BD37-520D706BFEA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722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361F83-F9B2-4998-BD83-F985FA7F2AB2}" type="slidenum">
              <a:rPr lang="ru-RU" altLang="ru-RU" smtClean="0">
                <a:cs typeface="Arial" charset="0"/>
              </a:rPr>
              <a:pPr/>
              <a:t>13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90550" y="336550"/>
            <a:ext cx="5616575" cy="4213225"/>
          </a:xfrm>
          <a:ln/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>
          <a:xfrm>
            <a:off x="303213" y="4715629"/>
            <a:ext cx="6264275" cy="4785490"/>
          </a:xfrm>
          <a:noFill/>
          <a:ln/>
        </p:spPr>
        <p:txBody>
          <a:bodyPr>
            <a:normAutofit fontScale="62500" lnSpcReduction="2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Механизмы реализации включают в себя четыре группы мер: экономические, организационные, правовые и информационные. 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Экономические меры: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Прямое субсидирование развития отрасли (бюджетная политика): программно-целевое планирование; увеличение объемов государственных капитальных вложений в отрасль (в том числе с использованием механизмов ГЧП); максимально эффективное использование источников финансовых средств бюджетов других уровней (ФЦП, в том числе – ФЦП «Развитие внутреннего и въездного туризма в Российской Федерации (2011-2016 годы)», ФАИП и др.).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Косвенное субсидирование развития отрасли (финансовые меры и стимулы, кредитная и долговая политика): осуществление налоговой политики, направленной на улучшение инвестиционного климата в туристической отрасли; возмещение процентной ставки по кредитам коммерческих банков малым предприятиям в сфере туризма; размещение государственного заказа на поставку товаров, выполнение работ, оказание услуг на конкурсной основе (в соответствии с федеральными и региональными законами).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ru-RU" sz="120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Организационные механизмы: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Развитие туристических кластеров различного уровня как основного инструмента развития туризма в Республике Коми;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Обеспечение деятельности Корпорации по развитию туризма в Республике Коми; Координационного Совета, Межведомственной комиссии по туризму, Общественного совета;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Целевая работа с приоритетными инвесторами и иными агентами развития (бизнес, общественные организации, потребители и пр.);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Ежегодный проектный семинар по поиску, оценке, упаковке и принятию решений о поддержке новых проектных решений в туристической отрасли Республики Коми и смежных отраслях, в рамках программы продвижения бренда Эко Республика Коми;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Ежегодный проектный семинар по развитию туризма в Республике Коми «Экотуризм: 2.0»;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Проведение межведомственных совещаний по наиболее актуальных проблем в сфере туризма, требующих согласованного межведомственного взаимодействия: рыболовному и охотничьему туризму, развитию туризма на ООПТ, развитию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агротуризма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сельского туризма.</a:t>
            </a:r>
          </a:p>
          <a:p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</a:t>
            </a:r>
            <a:r>
              <a:rPr lang="ru-RU" sz="14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Правовые </a:t>
            </a:r>
            <a:r>
              <a:rPr lang="ru-RU" sz="14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механизмы: </a:t>
            </a:r>
            <a:endParaRPr lang="ru-RU" sz="14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Актуализация нормативной правовой базы в сфере туризма;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Разработка мероприятий по повышению безопасности туризма для населения.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Вопросы повышения безопасности туризма являются ключевыми на современном этапе государственной политики в области туризма, ориентированной на повышение качества жизни населения.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 безопасностью туризма понимаются безопасность туристов (экскурсантов), сохранность их имущества, а также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ненанесение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ущерба окружающей среде при совершении путешествий, материальным и духовным ценностям государства и его безопасности.</a:t>
            </a:r>
          </a:p>
          <a:p>
            <a:r>
              <a:rPr lang="ru-RU" sz="14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Информационные механизмы: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Реализация регионального календаря событий, как инструмента координации и развития событийных проектов и событийного туризма в Республике Коми.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туристско-информационного центра – площадки, предоставляющей приезжающим в Республику информацию об туристических услугах, страховании, возможность бронирования отелей и услуг, выполняющая функцию единого центра бронирования для турфирм, турбаз, частных проводников и т.д.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Развитие в Интернете единой площадки, с описаниями туристических услуг и объектов Республики Коми, осуществляющей услуги по продаже билетов, бронированию мест в гостиницах и турбазах, продаже экскурсий и мест в туристических маршрутах.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Мониторинг информационного продвижения через отслеживание количества упоминаний туристических брендов Республики Коми, статуса и числа спикеров, объема туристических потоков. </a:t>
            </a:r>
          </a:p>
          <a:p>
            <a:pPr>
              <a:spcBef>
                <a:spcPct val="0"/>
              </a:spcBef>
            </a:pPr>
            <a:endParaRPr lang="ru-RU" altLang="ru-RU" sz="1400" dirty="0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A7653-83FE-40D9-8F9E-416A9C6CBA0D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/>
              <a:t>14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41093-7268-4C2D-9BE3-61A4FCC1660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62533" y="4820075"/>
            <a:ext cx="5832648" cy="4537229"/>
          </a:xfrm>
        </p:spPr>
        <p:txBody>
          <a:bodyPr>
            <a:normAutofit/>
          </a:bodyPr>
          <a:lstStyle/>
          <a:p>
            <a:pPr indent="457200" algn="just">
              <a:spcBef>
                <a:spcPts val="600"/>
              </a:spcBef>
            </a:pPr>
            <a:r>
              <a:rPr lang="ru-RU" dirty="0" smtClean="0">
                <a:latin typeface="Trebuchet MS" panose="020B0603020202020204" pitchFamily="34" charset="0"/>
              </a:rPr>
              <a:t>Республика </a:t>
            </a:r>
            <a:r>
              <a:rPr lang="ru-RU" dirty="0">
                <a:latin typeface="Trebuchet MS" panose="020B0603020202020204" pitchFamily="34" charset="0"/>
              </a:rPr>
              <a:t>Коми обладает большим количеством уникальных природных территорий, жемчужиной которых, без сомнения, являются «Девственные леса Коми» - первый российский природный объект, включенный в Список всемирного наследия ЮНЕСКО. </a:t>
            </a:r>
            <a:endParaRPr lang="ru-RU" dirty="0" smtClean="0">
              <a:latin typeface="Trebuchet MS" panose="020B0603020202020204" pitchFamily="34" charset="0"/>
            </a:endParaRPr>
          </a:p>
          <a:p>
            <a:pPr indent="457200" algn="just">
              <a:spcBef>
                <a:spcPts val="600"/>
              </a:spcBef>
            </a:pPr>
            <a:r>
              <a:rPr lang="ru-RU" dirty="0">
                <a:latin typeface="Trebuchet MS" panose="020B0603020202020204" pitchFamily="34" charset="0"/>
              </a:rPr>
              <a:t>В целом, Республика Коми является одним из потенциальных центров развития внутреннего и въездного туризма: регион обладает значительными ресурсами (в первую очередь – природными), включающими в себя национальные заповедники (240 особо охраняемых природных территорий), реликтовые озера, судоходные реки, уникальные ландшафтные пейзажи. </a:t>
            </a:r>
            <a:endParaRPr lang="ru-RU" dirty="0" smtClean="0">
              <a:latin typeface="Trebuchet MS" panose="020B0603020202020204" pitchFamily="34" charset="0"/>
            </a:endParaRPr>
          </a:p>
          <a:p>
            <a:pPr indent="457200" algn="just">
              <a:spcBef>
                <a:spcPts val="600"/>
              </a:spcBef>
            </a:pPr>
            <a:r>
              <a:rPr lang="ru-RU" dirty="0" smtClean="0">
                <a:latin typeface="Trebuchet MS" panose="020B0603020202020204" pitchFamily="34" charset="0"/>
              </a:rPr>
              <a:t>Важным </a:t>
            </a:r>
            <a:r>
              <a:rPr lang="ru-RU" dirty="0">
                <a:latin typeface="Trebuchet MS" panose="020B0603020202020204" pitchFamily="34" charset="0"/>
              </a:rPr>
              <a:t>ресурсом является самобытная культура коренного населения и культурное наследие Республики (1345 объектов культурного наследия</a:t>
            </a:r>
            <a:r>
              <a:rPr lang="ru-RU" dirty="0" smtClean="0">
                <a:latin typeface="Trebuchet MS" panose="020B0603020202020204" pitchFamily="34" charset="0"/>
              </a:rPr>
              <a:t>).</a:t>
            </a:r>
          </a:p>
          <a:p>
            <a:pPr indent="457200" algn="just">
              <a:spcBef>
                <a:spcPts val="600"/>
              </a:spcBef>
            </a:pPr>
            <a:r>
              <a:rPr lang="ru-RU" dirty="0" smtClean="0">
                <a:latin typeface="Trebuchet MS" panose="020B0603020202020204" pitchFamily="34" charset="0"/>
              </a:rPr>
              <a:t>Относительно неплохая транспортная доступность территории (2 часа на самолете до Москвы и Санкт-Петербурга и внутренняя связанность сетью малых аэропортов) так же является благоприятным фактором для реализации стратегии туристического развития территории. </a:t>
            </a:r>
          </a:p>
          <a:p>
            <a:pPr indent="457200" algn="just">
              <a:spcBef>
                <a:spcPts val="600"/>
              </a:spcBef>
            </a:pPr>
            <a:r>
              <a:rPr lang="ru-RU" dirty="0">
                <a:latin typeface="Trebuchet MS" panose="020B0603020202020204" pitchFamily="34" charset="0"/>
              </a:rPr>
              <a:t>При этом следует отметить, что Республика Коми находится в гораздо более выгодном положении, нежели регионы – потенциальные конкуренты (Алтай, Республика Карелия, предлагающие схожие туристические ресурсы): Коми входит в первую тридцатку российских регионов по объему ВРП (более 350 </a:t>
            </a:r>
            <a:r>
              <a:rPr lang="ru-RU" dirty="0" err="1">
                <a:latin typeface="Trebuchet MS" panose="020B0603020202020204" pitchFamily="34" charset="0"/>
              </a:rPr>
              <a:t>млрд.рублей</a:t>
            </a:r>
            <a:r>
              <a:rPr lang="ru-RU" dirty="0">
                <a:latin typeface="Trebuchet MS" panose="020B0603020202020204" pitchFamily="34" charset="0"/>
              </a:rPr>
              <a:t>), в то время как остальные регионы, развивающие схожие сектора туристического рынка, существенно отстают (Карелия – 127 </a:t>
            </a:r>
            <a:r>
              <a:rPr lang="ru-RU" dirty="0" err="1">
                <a:latin typeface="Trebuchet MS" panose="020B0603020202020204" pitchFamily="34" charset="0"/>
              </a:rPr>
              <a:t>млрд.рублей</a:t>
            </a:r>
            <a:r>
              <a:rPr lang="ru-RU" dirty="0">
                <a:latin typeface="Trebuchet MS" panose="020B0603020202020204" pitchFamily="34" charset="0"/>
              </a:rPr>
              <a:t>, Алтайский край – 290 </a:t>
            </a:r>
            <a:r>
              <a:rPr lang="ru-RU" dirty="0" err="1">
                <a:latin typeface="Trebuchet MS" panose="020B0603020202020204" pitchFamily="34" charset="0"/>
              </a:rPr>
              <a:t>млрд.рублей</a:t>
            </a:r>
            <a:r>
              <a:rPr lang="ru-RU" dirty="0">
                <a:latin typeface="Trebuchet MS" panose="020B0603020202020204" pitchFamily="34" charset="0"/>
              </a:rPr>
              <a:t>).</a:t>
            </a:r>
          </a:p>
          <a:p>
            <a:pPr indent="457200" algn="just">
              <a:spcBef>
                <a:spcPts val="60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41093-7268-4C2D-9BE3-61A4FCC1660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467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427038"/>
            <a:ext cx="5386388" cy="40401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30486" y="4715908"/>
            <a:ext cx="6336703" cy="5073513"/>
          </a:xfrm>
        </p:spPr>
        <p:txBody>
          <a:bodyPr>
            <a:noAutofit/>
          </a:bodyPr>
          <a:lstStyle/>
          <a:p>
            <a:pPr indent="360000" algn="just">
              <a:lnSpc>
                <a:spcPct val="120000"/>
              </a:lnSpc>
            </a:pPr>
            <a:r>
              <a:rPr lang="ru-RU" sz="1050" dirty="0">
                <a:latin typeface="Trebuchet MS" panose="020B0603020202020204" pitchFamily="34" charset="0"/>
              </a:rPr>
              <a:t>Текущий этап развития туризма в РК характеризуется несколькими основными особенностями:</a:t>
            </a:r>
          </a:p>
          <a:p>
            <a:pPr marL="171450" lvl="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050" dirty="0">
                <a:latin typeface="Trebuchet MS" panose="020B0603020202020204" pitchFamily="34" charset="0"/>
              </a:rPr>
              <a:t>Исчерпание резерва существующих туристических объектов, в первую очередь – объектов размещения, прямо влияющих на возможности по росту туристического потока в регион. </a:t>
            </a:r>
          </a:p>
          <a:p>
            <a:pPr marL="171450" lvl="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050" dirty="0">
                <a:latin typeface="Trebuchet MS" panose="020B0603020202020204" pitchFamily="34" charset="0"/>
              </a:rPr>
              <a:t>Недостаточное развитие внутреннего туризма, связанное, в первую очередь, с невысоким уровнем развития рекреационного туризма (в </a:t>
            </a:r>
            <a:r>
              <a:rPr lang="ru-RU" sz="1050" dirty="0" err="1">
                <a:latin typeface="Trebuchet MS" panose="020B0603020202020204" pitchFamily="34" charset="0"/>
              </a:rPr>
              <a:t>т.ч</a:t>
            </a:r>
            <a:r>
              <a:rPr lang="ru-RU" sz="1050" dirty="0">
                <a:latin typeface="Trebuchet MS" panose="020B0603020202020204" pitchFamily="34" charset="0"/>
              </a:rPr>
              <a:t>. туризма выходного дня) и соответствующих инфраструктур. Недостаток </a:t>
            </a:r>
            <a:r>
              <a:rPr lang="ru-RU" sz="1050" dirty="0" err="1">
                <a:latin typeface="Trebuchet MS" panose="020B0603020202020204" pitchFamily="34" charset="0"/>
              </a:rPr>
              <a:t>внутрирегионального</a:t>
            </a:r>
            <a:r>
              <a:rPr lang="ru-RU" sz="1050" dirty="0">
                <a:latin typeface="Trebuchet MS" panose="020B0603020202020204" pitchFamily="34" charset="0"/>
              </a:rPr>
              <a:t> предложения стимулирует отток потенциального потребительского спроса в иные регионы, в </a:t>
            </a:r>
            <a:r>
              <a:rPr lang="ru-RU" sz="1050" dirty="0" err="1">
                <a:latin typeface="Trebuchet MS" panose="020B0603020202020204" pitchFamily="34" charset="0"/>
              </a:rPr>
              <a:t>т.ч</a:t>
            </a:r>
            <a:r>
              <a:rPr lang="ru-RU" sz="1050" dirty="0">
                <a:latin typeface="Trebuchet MS" panose="020B0603020202020204" pitchFamily="34" charset="0"/>
              </a:rPr>
              <a:t>. за рубеж (особенно в условиях постепенного посткризисного восстановления экономики). Наглядным свидетельством низкого уровня развития внутреннего туризма является количество туристических компаний в Республике Коми.</a:t>
            </a:r>
          </a:p>
          <a:p>
            <a:pPr marL="171450" lvl="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050" dirty="0">
                <a:latin typeface="Trebuchet MS" panose="020B0603020202020204" pitchFamily="34" charset="0"/>
              </a:rPr>
              <a:t>Преобладание «деловых» туристов в общем объеме въездного потока посетителей Республики Коми (порядка 160 </a:t>
            </a:r>
            <a:r>
              <a:rPr lang="ru-RU" sz="1050" dirty="0" err="1">
                <a:latin typeface="Trebuchet MS" panose="020B0603020202020204" pitchFamily="34" charset="0"/>
              </a:rPr>
              <a:t>тыс.человек</a:t>
            </a:r>
            <a:r>
              <a:rPr lang="ru-RU" sz="1050" dirty="0">
                <a:latin typeface="Trebuchet MS" panose="020B0603020202020204" pitchFamily="34" charset="0"/>
              </a:rPr>
              <a:t> в год). В настоящее время эти люди не рассматриваются как потенциальные потребители туристических продуктов и «проходят мимо рынка», эта часть потока никак не капитализируется, несмотря на то, что она представляет собой огромную платежеспособную аудиторию, готовую платить за качественные туристические продукты.</a:t>
            </a:r>
          </a:p>
          <a:p>
            <a:pPr marL="171450" lvl="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050" dirty="0">
                <a:latin typeface="Trebuchet MS" panose="020B0603020202020204" pitchFamily="34" charset="0"/>
              </a:rPr>
              <a:t>Неразвитость рынка инвестиций и кредитно-финансовой системы, необходимой для развития материальной базы туризма (доля финансовых услуг в ВРП республики колеблется на уровне статистической погрешности; в регионе действуют всего 36 финансово-кредитных организаций, ни одна из которых не реализует на территории региона специализированных программ кредитования малого и среднего </a:t>
            </a:r>
            <a:r>
              <a:rPr lang="ru-RU" sz="1050" dirty="0" smtClean="0">
                <a:latin typeface="Trebuchet MS" panose="020B0603020202020204" pitchFamily="34" charset="0"/>
              </a:rPr>
              <a:t>бизнеса в туризме). </a:t>
            </a:r>
            <a:r>
              <a:rPr lang="ru-RU" sz="1050" dirty="0">
                <a:latin typeface="Trebuchet MS" panose="020B0603020202020204" pitchFamily="34" charset="0"/>
              </a:rPr>
              <a:t>Трудности в получении банковских и государственных кредитов существенно снижают возможности местных предпринимателей, особенно в области малого бизнеса</a:t>
            </a:r>
            <a:r>
              <a:rPr lang="ru-RU" sz="1050" dirty="0" smtClean="0">
                <a:latin typeface="Trebuchet MS" panose="020B0603020202020204" pitchFamily="34" charset="0"/>
              </a:rPr>
              <a:t>.</a:t>
            </a:r>
            <a:endParaRPr lang="ru-RU" sz="1050" dirty="0">
              <a:latin typeface="Trebuchet MS" panose="020B0603020202020204" pitchFamily="34" charset="0"/>
            </a:endParaRPr>
          </a:p>
          <a:p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EAFEE6-E20D-4DD5-BD37-520D706BFEA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155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519113" y="92075"/>
            <a:ext cx="5832475" cy="4375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46512" y="4531997"/>
            <a:ext cx="6048671" cy="511338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indent="360000" algn="just">
              <a:spcBef>
                <a:spcPct val="0"/>
              </a:spcBef>
            </a:pPr>
            <a:r>
              <a:rPr lang="ru-RU" dirty="0">
                <a:latin typeface="Trebuchet MS" panose="020B0603020202020204" pitchFamily="34" charset="0"/>
              </a:rPr>
              <a:t>Республика Коми обладает большим количеством уникальных природных территорий, жемчужиной которых, без сомнения, являются «Девственные леса Коми» - первый российский природный объект, включенный в Список всемирного наследия ЮНЕСКО. </a:t>
            </a:r>
            <a:r>
              <a:rPr lang="ru-RU" b="1" i="1" dirty="0">
                <a:latin typeface="Trebuchet MS" panose="020B0603020202020204" pitchFamily="34" charset="0"/>
              </a:rPr>
              <a:t>Учитывая наличие в Республике таких уникальных возможностей, совершенно естественно и логично сконцентрироваться на развитии одного направления природного туризма – на экотуризме.</a:t>
            </a:r>
            <a:endParaRPr lang="ru-RU" dirty="0">
              <a:latin typeface="Trebuchet MS" panose="020B0603020202020204" pitchFamily="34" charset="0"/>
            </a:endParaRPr>
          </a:p>
          <a:p>
            <a:pPr indent="360000" algn="just"/>
            <a:r>
              <a:rPr lang="ru-RU" dirty="0" smtClean="0">
                <a:latin typeface="Trebuchet MS" panose="020B0603020202020204" pitchFamily="34" charset="0"/>
              </a:rPr>
              <a:t>Однако, мировой </a:t>
            </a:r>
            <a:r>
              <a:rPr lang="ru-RU" dirty="0">
                <a:latin typeface="Trebuchet MS" panose="020B0603020202020204" pitchFamily="34" charset="0"/>
              </a:rPr>
              <a:t>опыт показывает, что для развития </a:t>
            </a:r>
            <a:r>
              <a:rPr lang="ru-RU" dirty="0" smtClean="0">
                <a:latin typeface="Trebuchet MS" panose="020B0603020202020204" pitchFamily="34" charset="0"/>
              </a:rPr>
              <a:t>только экотуризма </a:t>
            </a:r>
            <a:r>
              <a:rPr lang="ru-RU" dirty="0">
                <a:latin typeface="Trebuchet MS" panose="020B0603020202020204" pitchFamily="34" charset="0"/>
              </a:rPr>
              <a:t>требуются десятилетия тяжелой работы по воспитанию определенной культуры </a:t>
            </a:r>
            <a:r>
              <a:rPr lang="ru-RU" dirty="0" smtClean="0">
                <a:latin typeface="Trebuchet MS" panose="020B0603020202020204" pitchFamily="34" charset="0"/>
              </a:rPr>
              <a:t>потребления со стороны туристов и местного населения. В </a:t>
            </a:r>
            <a:r>
              <a:rPr lang="ru-RU" dirty="0">
                <a:latin typeface="Trebuchet MS" panose="020B0603020202020204" pitchFamily="34" charset="0"/>
              </a:rPr>
              <a:t>то время как </a:t>
            </a:r>
            <a:r>
              <a:rPr lang="ru-RU" dirty="0" smtClean="0">
                <a:latin typeface="Trebuchet MS" panose="020B0603020202020204" pitchFamily="34" charset="0"/>
              </a:rPr>
              <a:t>более масштабный рынок </a:t>
            </a:r>
            <a:r>
              <a:rPr lang="ru-RU" dirty="0">
                <a:latin typeface="Trebuchet MS" panose="020B0603020202020204" pitchFamily="34" charset="0"/>
              </a:rPr>
              <a:t>природного туризма, предлагающий более широкий ассортимент туристических продуктов и охватывающий более широкие целевые аудитории, достигает 15-23% от общего объема туристического рынка. И эта цифра неуклонно растет, едва поспевая за ростом спроса. </a:t>
            </a:r>
          </a:p>
          <a:p>
            <a:pPr indent="360000" algn="just"/>
            <a:r>
              <a:rPr lang="ru-RU" dirty="0">
                <a:latin typeface="Trebuchet MS" panose="020B0603020202020204" pitchFamily="34" charset="0"/>
              </a:rPr>
              <a:t>Лидеры рынка в России: Алтай и Байкал – 1,2 млн. чел. и 800 тыс. человек в год (из них – 20-25% </a:t>
            </a:r>
            <a:r>
              <a:rPr lang="ru-RU" dirty="0" err="1">
                <a:latin typeface="Trebuchet MS" panose="020B0603020202020204" pitchFamily="34" charset="0"/>
              </a:rPr>
              <a:t>экотуристы</a:t>
            </a:r>
            <a:r>
              <a:rPr lang="ru-RU" dirty="0">
                <a:latin typeface="Trebuchet MS" panose="020B0603020202020204" pitchFamily="34" charset="0"/>
              </a:rPr>
              <a:t>), при этом годовой рост туристических поездок в этих регионах составляет 12-14% в год. На Северо-Западе РФ лидер рынка Карелия  - 460 тысяч и рост от 12% до 13% в год. </a:t>
            </a:r>
          </a:p>
          <a:p>
            <a:pPr indent="360000" algn="just"/>
            <a:r>
              <a:rPr lang="ru-RU" dirty="0">
                <a:latin typeface="Trebuchet MS" panose="020B0603020202020204" pitchFamily="34" charset="0"/>
              </a:rPr>
              <a:t>Лидеры рынка в мире: Африка (лидер – Кения: 700 тыс. въездных </a:t>
            </a:r>
            <a:r>
              <a:rPr lang="ru-RU" dirty="0" err="1">
                <a:latin typeface="Trebuchet MS" panose="020B0603020202020204" pitchFamily="34" charset="0"/>
              </a:rPr>
              <a:t>экотуристов</a:t>
            </a:r>
            <a:r>
              <a:rPr lang="ru-RU" dirty="0">
                <a:latin typeface="Trebuchet MS" panose="020B0603020202020204" pitchFamily="34" charset="0"/>
              </a:rPr>
              <a:t> в год,) Южная Америка (лидер – Эквадор: более 1 млн. въездных туристов в год),Индия (500-600 тыс. </a:t>
            </a:r>
            <a:r>
              <a:rPr lang="ru-RU" dirty="0" err="1">
                <a:latin typeface="Trebuchet MS" panose="020B0603020202020204" pitchFamily="34" charset="0"/>
              </a:rPr>
              <a:t>экотуристов</a:t>
            </a:r>
            <a:r>
              <a:rPr lang="ru-RU" dirty="0">
                <a:latin typeface="Trebuchet MS" panose="020B0603020202020204" pitchFamily="34" charset="0"/>
              </a:rPr>
              <a:t>), Страны северной Европы (Норвежские фьорды: 1-1,2 млн. внутренних и въездных туристов, Шотландия: 215 тыс., Исландия: 150-180 тыс.).</a:t>
            </a:r>
          </a:p>
          <a:p>
            <a:pPr indent="360000" algn="just"/>
            <a:r>
              <a:rPr lang="ru-RU" b="1" dirty="0">
                <a:latin typeface="Trebuchet MS" panose="020B0603020202020204" pitchFamily="34" charset="0"/>
              </a:rPr>
              <a:t>В связи с этим наиболее перспективным для Республики Коми видом туризма </a:t>
            </a:r>
            <a:r>
              <a:rPr lang="ru-RU" b="1" dirty="0" smtClean="0">
                <a:latin typeface="Trebuchet MS" panose="020B0603020202020204" pitchFamily="34" charset="0"/>
              </a:rPr>
              <a:t>является </a:t>
            </a:r>
            <a:r>
              <a:rPr lang="ru-RU" b="1" dirty="0">
                <a:latin typeface="Trebuchet MS" panose="020B0603020202020204" pitchFamily="34" charset="0"/>
              </a:rPr>
              <a:t>природный туризм</a:t>
            </a:r>
            <a:r>
              <a:rPr lang="ru-RU" dirty="0">
                <a:latin typeface="Trebuchet MS" panose="020B0603020202020204" pitchFamily="34" charset="0"/>
              </a:rPr>
              <a:t> – это любые виды туризма, которые непосредственно зависят от использования природных ресурсов в их относительно неизмененном состоянии, включая ландшафты, рельеф, воды, растительность и диких животных (</a:t>
            </a:r>
            <a:r>
              <a:rPr lang="ru-RU" dirty="0" err="1">
                <a:latin typeface="Trebuchet MS" panose="020B0603020202020204" pitchFamily="34" charset="0"/>
              </a:rPr>
              <a:t>Healy</a:t>
            </a:r>
            <a:r>
              <a:rPr lang="ru-RU" dirty="0">
                <a:latin typeface="Trebuchet MS" panose="020B0603020202020204" pitchFamily="34" charset="0"/>
              </a:rPr>
              <a:t>, 1998</a:t>
            </a:r>
            <a:r>
              <a:rPr lang="ru-RU" dirty="0" smtClean="0">
                <a:latin typeface="Trebuchet MS" panose="020B0603020202020204" pitchFamily="34" charset="0"/>
              </a:rPr>
              <a:t>). Конкурентные преимущества территории будут реализованы за счет включения в программы природного туризма этно-составляющей, основанной на уникальной культуре местного населения.</a:t>
            </a:r>
            <a:endParaRPr lang="ru-RU" dirty="0">
              <a:latin typeface="Trebuchet MS" panose="020B0603020202020204" pitchFamily="34" charset="0"/>
            </a:endParaRPr>
          </a:p>
          <a:p>
            <a:pPr indent="360000"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695B2C-92E8-48A6-A293-775E1FEDAF4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14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17550" y="444500"/>
            <a:ext cx="5362575" cy="40227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46509" y="4604015"/>
            <a:ext cx="5976664" cy="511338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marR="0" indent="36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0" i="0" u="none" strike="noStrike" kern="1200" baseline="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Целевым для Республики Коми сценарием (моделью развития рынка туризма) является последовательная работа с разными сегментами рынка, от создания базовой инфраструктуры к </a:t>
            </a:r>
            <a:r>
              <a:rPr lang="ru-RU" sz="1500" b="0" i="0" u="none" strike="noStrike" kern="1200" baseline="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нишевым</a:t>
            </a:r>
            <a:r>
              <a:rPr lang="ru-RU" sz="1500" b="0" i="0" u="none" strike="noStrike" kern="1200" baseline="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продуктам международного уровня. Ключевые характеристики этого сценария включат в себя несколько основных этапов: </a:t>
            </a:r>
          </a:p>
          <a:p>
            <a:pPr lvl="0" algn="just"/>
            <a:r>
              <a:rPr lang="ru-RU" sz="1600" b="1" dirty="0">
                <a:latin typeface="Trebuchet MS" panose="020B0603020202020204" pitchFamily="34" charset="0"/>
              </a:rPr>
              <a:t>Этап 1</a:t>
            </a:r>
            <a:r>
              <a:rPr lang="ru-RU" sz="1600" dirty="0">
                <a:latin typeface="Trebuchet MS" panose="020B0603020202020204" pitchFamily="34" charset="0"/>
              </a:rPr>
              <a:t> (2013-2015). Стратегический ход – работа с существующим туристическим потоком. Опорный сегмент рынка: городской туризм. </a:t>
            </a:r>
          </a:p>
          <a:p>
            <a:pPr lvl="0" algn="just"/>
            <a:r>
              <a:rPr lang="ru-RU" sz="1600" b="1" dirty="0">
                <a:latin typeface="Trebuchet MS" panose="020B0603020202020204" pitchFamily="34" charset="0"/>
              </a:rPr>
              <a:t>Этап 2</a:t>
            </a:r>
            <a:r>
              <a:rPr lang="ru-RU" sz="1600" dirty="0">
                <a:latin typeface="Trebuchet MS" panose="020B0603020202020204" pitchFamily="34" charset="0"/>
              </a:rPr>
              <a:t> (2014-2018). Стратегический ход – работа с рынками </a:t>
            </a:r>
            <a:r>
              <a:rPr lang="ru-RU" sz="1600" dirty="0" err="1">
                <a:latin typeface="Trebuchet MS" panose="020B0603020202020204" pitchFamily="34" charset="0"/>
              </a:rPr>
              <a:t>внутрирегионального</a:t>
            </a:r>
            <a:r>
              <a:rPr lang="ru-RU" sz="1600" dirty="0">
                <a:latin typeface="Trebuchet MS" panose="020B0603020202020204" pitchFamily="34" charset="0"/>
              </a:rPr>
              <a:t> туризма. </a:t>
            </a:r>
          </a:p>
          <a:p>
            <a:pPr lvl="0" algn="just"/>
            <a:r>
              <a:rPr lang="ru-RU" sz="1600" b="1" dirty="0">
                <a:latin typeface="Trebuchet MS" panose="020B0603020202020204" pitchFamily="34" charset="0"/>
              </a:rPr>
              <a:t>Этап 3</a:t>
            </a:r>
            <a:r>
              <a:rPr lang="ru-RU" sz="1600" dirty="0">
                <a:latin typeface="Trebuchet MS" panose="020B0603020202020204" pitchFamily="34" charset="0"/>
              </a:rPr>
              <a:t> (2016-2025). Стратегический ход – выход на национальные и мировые рынки с уникальными </a:t>
            </a:r>
            <a:r>
              <a:rPr lang="ru-RU" sz="1600" dirty="0" err="1">
                <a:latin typeface="Trebuchet MS" panose="020B0603020202020204" pitchFamily="34" charset="0"/>
              </a:rPr>
              <a:t>нишевыми</a:t>
            </a:r>
            <a:r>
              <a:rPr lang="ru-RU" sz="1600" dirty="0">
                <a:latin typeface="Trebuchet MS" panose="020B0603020202020204" pitchFamily="34" charset="0"/>
              </a:rPr>
              <a:t> продуктами.</a:t>
            </a:r>
          </a:p>
          <a:p>
            <a:pPr indent="360000" algn="just"/>
            <a:endParaRPr lang="ru-RU" sz="1500" dirty="0" smtClean="0">
              <a:latin typeface="Trebuchet MS" panose="020B0603020202020204" pitchFamily="34" charset="0"/>
            </a:endParaRPr>
          </a:p>
          <a:p>
            <a:pPr indent="360000" algn="just"/>
            <a:r>
              <a:rPr lang="ru-RU" sz="1500" dirty="0" smtClean="0">
                <a:latin typeface="Trebuchet MS" panose="020B0603020202020204" pitchFamily="34" charset="0"/>
              </a:rPr>
              <a:t>Таким </a:t>
            </a:r>
            <a:r>
              <a:rPr lang="ru-RU" sz="1500" dirty="0">
                <a:latin typeface="Trebuchet MS" panose="020B0603020202020204" pitchFamily="34" charset="0"/>
              </a:rPr>
              <a:t>образом, Программа развития туризма в Республике Коми на период до 2013-2017 годы и на перспективу до 2025 года призвана решить ряд проблем, препятствующих развитию туристического рынка в регионе: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Trebuchet MS" panose="020B0603020202020204" pitchFamily="34" charset="0"/>
              </a:rPr>
              <a:t>Невысокое качество существующих в регионе средств размещения. Степень износа основных фондов гостиниц и ресторанов по состоянию на 2010 год – 39,2%, торговли - 33,9% (оценка); в отдельных районах износ основных фондов гостиниц и других средств размещения достигает 60-70%. Форматные сетевые объекты в Республике Коми отсутствуют.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Trebuchet MS" panose="020B0603020202020204" pitchFamily="34" charset="0"/>
              </a:rPr>
              <a:t>Отсутствие «серийного предпринимательства» (потока новых проектов) в сфере туризма, связанное как с невысоким внутренним спросом, так и с нехваткой кредитных ресурсов для малого и среднего бизнеса. Например, на данный момент в регионе зарегистрировано13организаций, предоставляющих туристические программы по региону.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Trebuchet MS" panose="020B0603020202020204" pitchFamily="34" charset="0"/>
              </a:rPr>
              <a:t>Хаотичность развития и функционирования туристского рынка, обусловленная недостаточной эффективностью механизмов планирования и регулирования этого развития. Не структурированность, отсутствие адекватных коммуникационных и согласовательных механизмов.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Trebuchet MS" panose="020B0603020202020204" pitchFamily="34" charset="0"/>
              </a:rPr>
              <a:t>Недостаточная представленность Республики Коми в информационном пространстве (отсутствие ясного рыночного позиционирования и  </a:t>
            </a:r>
            <a:r>
              <a:rPr lang="ru-RU" sz="1600" dirty="0" err="1">
                <a:latin typeface="Trebuchet MS" panose="020B0603020202020204" pitchFamily="34" charset="0"/>
              </a:rPr>
              <a:t>брендинга</a:t>
            </a:r>
            <a:r>
              <a:rPr lang="ru-RU" sz="1600" dirty="0">
                <a:latin typeface="Trebuchet MS" panose="020B0603020202020204" pitchFamily="34" charset="0"/>
              </a:rPr>
              <a:t> территории</a:t>
            </a:r>
            <a:r>
              <a:rPr lang="ru-RU" sz="1600" dirty="0" smtClean="0">
                <a:latin typeface="Trebuchet MS" panose="020B0603020202020204" pitchFamily="34" charset="0"/>
              </a:rPr>
              <a:t>).</a:t>
            </a:r>
            <a:endParaRPr lang="ru-RU" sz="1600" dirty="0">
              <a:latin typeface="Trebuchet MS" panose="020B0603020202020204" pitchFamily="34" charset="0"/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B7F75-6F7A-4599-9B97-9628582C509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Цель развития туризма в Республике Коми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– </a:t>
            </a:r>
            <a:r>
              <a:rPr lang="ru-RU" sz="1200" dirty="0" smtClean="0">
                <a:effectLst/>
              </a:rPr>
              <a:t>формирование современной конкурентоспособной туриндустрии, обеспечивающей широкие возможности для удовлетворения потребностей российских и иностранных граждан в туристско-рекреационных услугах</a:t>
            </a:r>
            <a:r>
              <a:rPr lang="ru-RU" sz="1200" dirty="0" smtClean="0"/>
              <a:t> </a:t>
            </a:r>
            <a:r>
              <a:rPr lang="ru-RU" sz="12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(из Стратегии социально-экономического</a:t>
            </a:r>
            <a:r>
              <a:rPr lang="ru-RU" sz="1200" baseline="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 развития Республики Коми до 2020 года)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</a:p>
          <a:p>
            <a:endParaRPr lang="ru-RU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Основные проблемы и дефициты развития туризма в Республике Коми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 настоящее время развитие туризма в Республике Коми существенно ограничивается рядом проблем различного характера: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1. Основная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-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отсутствие полноценного, комплексного туристического предложения на территории Республики Коми (как для потенциальных потребителей, так и для потенциальных инвесторов).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2.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Комплекс инфраструктурных проблем с объектами размещения и их качеством (степень износа основных фондов гостиниц и ресторанов по состоянию на 2010 год – 39,2%, торговли – 33,9% (оценка); в отдельных районах износ основных фондов гостиниц и других средств размещения достигает 60-70%).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baseline="0" dirty="0" smtClean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baseline="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Определены основные задачи для достижения поставленной цели.</a:t>
            </a:r>
            <a:endParaRPr lang="ru-RU" sz="1200" b="1" dirty="0" smtClean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A30CE8-1DED-46C3-845E-D43A74AF6C2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360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590550" y="336550"/>
            <a:ext cx="5616575" cy="42132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xfrm>
            <a:off x="302493" y="4715909"/>
            <a:ext cx="6264696" cy="478543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indent="360000" algn="just"/>
            <a:endParaRPr lang="ru-RU" dirty="0" smtClean="0">
              <a:latin typeface="Trebuchet MS" panose="020B0603020202020204" pitchFamily="34" charset="0"/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695B2C-92E8-48A6-A293-775E1FEDAF4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14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AA808E-0FD9-D64B-892C-AA9CB1483786}" type="slidenum">
              <a:rPr lang="de-DE">
                <a:solidFill>
                  <a:prstClr val="black"/>
                </a:solidFill>
              </a:rPr>
              <a:pPr/>
              <a:t>8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3575" y="201613"/>
            <a:ext cx="5688013" cy="42672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" name="Заметки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90550" y="336550"/>
            <a:ext cx="5616575" cy="4213225"/>
          </a:xfrm>
          <a:ln/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>
          <a:xfrm>
            <a:off x="303213" y="4715629"/>
            <a:ext cx="6264275" cy="4785490"/>
          </a:xfrm>
        </p:spPr>
        <p:txBody>
          <a:bodyPr>
            <a:normAutofit/>
          </a:bodyPr>
          <a:lstStyle/>
          <a:p>
            <a:pPr>
              <a:defRPr/>
            </a:pPr>
            <a:endParaRPr lang="ru-RU" altLang="ru-RU" dirty="0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29AE5-8A40-4864-BB66-19A5C2DA904E}" type="slidenum">
              <a:rPr lang="ru-RU" altLang="ru-RU" smtClean="0">
                <a:cs typeface="Arial" charset="0"/>
              </a:rPr>
              <a:pPr/>
              <a:t>9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80A9-5A25-48FD-8A8A-D23BAF8FAC7E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174A1-8879-401C-A5CF-4BEA057E8050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9402E-2F2B-4756-AD21-557CAE09A9DB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2CE3-3696-4759-826D-1C6AA6DFB891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47231-7D47-4EE8-A0A4-2FDBB696832C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C350B-3B1E-4B6B-AEE1-098C73E972A1}" type="datetime1">
              <a:rPr lang="ru-RU" smtClean="0"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74FB6-116A-456E-B87D-EB64B930B05D}" type="datetime1">
              <a:rPr lang="ru-RU" smtClean="0"/>
              <a:t>05.08.2014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8F4EF-2587-44F5-862D-425B3C088C1D}" type="datetime1">
              <a:rPr lang="ru-RU" smtClean="0"/>
              <a:t>05.08.2014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5C717-EC19-4D3F-8647-CB6A9569A0AE}" type="datetime1">
              <a:rPr lang="ru-RU" smtClean="0"/>
              <a:t>05.08.2014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2B92-C796-4516-9F9A-5A436E39BB89}" type="datetime1">
              <a:rPr lang="ru-RU" smtClean="0"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2CFCD-DC55-458D-A90D-F2975F075210}" type="datetime1">
              <a:rPr lang="ru-RU" smtClean="0"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7EE66-F092-4F23-89DF-E2621D389DAE}" type="datetime1">
              <a:rPr lang="ru-RU" smtClean="0"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71EC8-D0D1-4CDA-B307-66713D0E8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juliya_fish@mail.r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mailto:y.l.rybakova@turizm.rkomi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96884"/>
            <a:ext cx="8496944" cy="193897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4000" dirty="0" smtClean="0">
                <a:solidFill>
                  <a:srgbClr val="00ABCC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Основные направления развития туризма в Республике Коми: стратегия на 2015-2020 г.г.</a:t>
            </a:r>
            <a:endParaRPr lang="ru-RU" sz="4000" dirty="0">
              <a:solidFill>
                <a:srgbClr val="00ABCC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11" descr="logo_KOMI-0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5783338"/>
            <a:ext cx="1944216" cy="8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467544" y="3509763"/>
            <a:ext cx="5715008" cy="113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8" tIns="45704" rIns="91408" bIns="45704">
            <a:spAutoFit/>
          </a:bodyPr>
          <a:lstStyle/>
          <a:p>
            <a:r>
              <a:rPr lang="ru-RU" sz="1600" dirty="0" smtClean="0">
                <a:solidFill>
                  <a:srgbClr val="00697A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Рыбакова  Юлия Львовна</a:t>
            </a:r>
          </a:p>
          <a:p>
            <a:r>
              <a:rPr lang="ru-RU" sz="1200" dirty="0" smtClean="0">
                <a:solidFill>
                  <a:srgbClr val="00697A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Руководитель </a:t>
            </a:r>
          </a:p>
          <a:p>
            <a:r>
              <a:rPr lang="ru-RU" sz="1200" dirty="0" smtClean="0">
                <a:solidFill>
                  <a:srgbClr val="00697A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Агентства Республики Коми по туризму</a:t>
            </a:r>
          </a:p>
          <a:p>
            <a:r>
              <a:rPr lang="en-US" sz="1200" dirty="0" smtClean="0">
                <a:solidFill>
                  <a:srgbClr val="00697A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http://tur.rkomi.ru/left/agency_news/news/22573/</a:t>
            </a:r>
            <a:endParaRPr lang="ru-RU" sz="1200" dirty="0" smtClean="0">
              <a:solidFill>
                <a:srgbClr val="00697A"/>
              </a:solidFill>
              <a:latin typeface="Trebuchet MS" pitchFamily="34" charset="0"/>
              <a:ea typeface="Arial Unicode MS" pitchFamily="34" charset="-128"/>
              <a:cs typeface="Arial Unicode MS" pitchFamily="34" charset="-128"/>
            </a:endParaRPr>
          </a:p>
          <a:p>
            <a:endParaRPr lang="ru-RU" sz="1600" b="1" dirty="0">
              <a:solidFill>
                <a:srgbClr val="00697A"/>
              </a:solidFill>
              <a:latin typeface="Trebuchet MS" pitchFamily="34" charset="0"/>
            </a:endParaRPr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643578"/>
            <a:ext cx="781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14282" y="285728"/>
            <a:ext cx="8929718" cy="430871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>
            <a:defPPr>
              <a:defRPr lang="ru-RU"/>
            </a:defPPr>
            <a:lvl1pPr>
              <a:defRPr sz="220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РЕАЛИЗАЦИЯ СИСТЕМЫ ОБЩЕРЕСПУБЛИКАНСКИХ МЕРОПРИЯТИЙ</a:t>
            </a:r>
            <a:endParaRPr lang="ru-RU" alt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928662" y="1397000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9144000" cy="76942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2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Позиционирование, продвижение и маркетинг Республики Коми на туристском рынке: основные параметры позиционирования</a:t>
            </a:r>
          </a:p>
        </p:txBody>
      </p:sp>
      <p:sp>
        <p:nvSpPr>
          <p:cNvPr id="18" name="Прямоугольник 17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9048" y="3202912"/>
            <a:ext cx="18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КЛЮЧЕВЫЕ ПАРАМЕТРЫ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0938" y="3645024"/>
            <a:ext cx="201508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 smtClean="0">
                <a:latin typeface="Trebuchet MS" pitchFamily="34" charset="0"/>
                <a:cs typeface="Tahoma" pitchFamily="34" charset="0"/>
              </a:rPr>
              <a:t>Ядро туристического предложения</a:t>
            </a:r>
          </a:p>
          <a:p>
            <a:pPr algn="just"/>
            <a:r>
              <a:rPr lang="ru-RU" sz="1100" dirty="0" err="1" smtClean="0">
                <a:latin typeface="Trebuchet MS" pitchFamily="34" charset="0"/>
                <a:cs typeface="Tahoma" pitchFamily="34" charset="0"/>
              </a:rPr>
              <a:t>Этно-культурные</a:t>
            </a:r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 и природно-рекреационные ресурсы  Республики</a:t>
            </a:r>
          </a:p>
          <a:p>
            <a:pPr algn="just"/>
            <a:r>
              <a:rPr lang="ru-RU" sz="1100" b="1" dirty="0" smtClean="0">
                <a:latin typeface="Trebuchet MS" pitchFamily="34" charset="0"/>
                <a:cs typeface="Tahoma" pitchFamily="34" charset="0"/>
              </a:rPr>
              <a:t>Генеральный ресурс  </a:t>
            </a:r>
          </a:p>
          <a:p>
            <a:pPr algn="just"/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Столбы выветривания на плато </a:t>
            </a:r>
            <a:r>
              <a:rPr lang="ru-RU" sz="1100" dirty="0" err="1" smtClean="0">
                <a:latin typeface="Trebuchet MS" pitchFamily="34" charset="0"/>
                <a:cs typeface="Tahoma" pitchFamily="34" charset="0"/>
              </a:rPr>
              <a:t>Маньпупунер</a:t>
            </a:r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 </a:t>
            </a:r>
            <a:endParaRPr lang="ru-RU" sz="1100" dirty="0" smtClean="0">
              <a:latin typeface="Trebuchet MS" pitchFamily="34" charset="0"/>
              <a:cs typeface="Tahoma" pitchFamily="34" charset="0"/>
            </a:endParaRPr>
          </a:p>
          <a:p>
            <a:pPr algn="just"/>
            <a:r>
              <a:rPr lang="ru-RU" sz="1100" b="1" dirty="0" smtClean="0">
                <a:latin typeface="Trebuchet MS" pitchFamily="34" charset="0"/>
                <a:cs typeface="Tahoma" pitchFamily="34" charset="0"/>
              </a:rPr>
              <a:t>Генеральный информационный повод </a:t>
            </a:r>
          </a:p>
          <a:p>
            <a:pPr algn="just"/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100-летие республики Коми</a:t>
            </a:r>
          </a:p>
          <a:p>
            <a:pPr algn="just"/>
            <a:r>
              <a:rPr lang="ru-RU" sz="1100" b="1" dirty="0" smtClean="0">
                <a:latin typeface="Trebuchet MS" pitchFamily="34" charset="0"/>
                <a:cs typeface="Tahoma" pitchFamily="34" charset="0"/>
              </a:rPr>
              <a:t>Слоган  </a:t>
            </a:r>
          </a:p>
          <a:p>
            <a:pPr algn="just"/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«Эко республика Коми»</a:t>
            </a:r>
            <a:endParaRPr lang="ru-RU" sz="1100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02682" y="3187146"/>
            <a:ext cx="18727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ТРЕНДЫ И ТЕНДЕНЦИИ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39128" y="3645024"/>
            <a:ext cx="221457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Расширение территории экологического сознания в структуре общественного сознания. «</a:t>
            </a:r>
            <a:r>
              <a:rPr lang="ru-RU" sz="1100" dirty="0" err="1" smtClean="0">
                <a:latin typeface="Trebuchet MS" pitchFamily="34" charset="0"/>
                <a:cs typeface="Tahoma" pitchFamily="34" charset="0"/>
              </a:rPr>
              <a:t>Позеленение</a:t>
            </a:r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» философии.</a:t>
            </a:r>
          </a:p>
          <a:p>
            <a:pPr algn="just">
              <a:buFont typeface="Arial" charset="0"/>
              <a:buChar char="•"/>
            </a:pPr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 Положительная устойчивая динамика роста  российского и международного рынка эко туризма.</a:t>
            </a:r>
            <a:endParaRPr lang="ru-RU" sz="1100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50987" y="3143081"/>
            <a:ext cx="1933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СИЛЬНЫЕ СТОРОНЫ СТРАТЕГИИ</a:t>
            </a:r>
            <a:endParaRPr lang="ru-RU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4757778" y="3695510"/>
            <a:ext cx="208823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100" dirty="0">
                <a:latin typeface="Trebuchet MS" pitchFamily="34" charset="0"/>
                <a:cs typeface="Arial" pitchFamily="34" charset="0"/>
              </a:rPr>
              <a:t>Повышение значимости и ценности (капитализация) природных  и   этнокультурных ресурсов  Республики</a:t>
            </a:r>
          </a:p>
          <a:p>
            <a:pPr algn="just">
              <a:defRPr/>
            </a:pPr>
            <a:r>
              <a:rPr lang="ru-RU" sz="1100" dirty="0">
                <a:latin typeface="Trebuchet MS" pitchFamily="34" charset="0"/>
                <a:cs typeface="Arial" pitchFamily="34" charset="0"/>
              </a:rPr>
              <a:t>Коми с целью расширения возможностей их рыночной интеграции. </a:t>
            </a:r>
            <a:endParaRPr lang="ru-RU" sz="1100" dirty="0" smtClean="0">
              <a:latin typeface="Trebuchet MS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ru-RU" sz="1100" dirty="0" smtClean="0">
                <a:latin typeface="Trebuchet MS" pitchFamily="34" charset="0"/>
                <a:cs typeface="Arial" pitchFamily="34" charset="0"/>
              </a:rPr>
              <a:t>Привлечение </a:t>
            </a:r>
            <a:r>
              <a:rPr lang="ru-RU" sz="1100" dirty="0">
                <a:latin typeface="Trebuchet MS" pitchFamily="34" charset="0"/>
                <a:cs typeface="Arial" pitchFamily="34" charset="0"/>
              </a:rPr>
              <a:t>недостающих ресурсов </a:t>
            </a:r>
            <a:endParaRPr lang="ru-RU" sz="1100" dirty="0" smtClean="0">
              <a:latin typeface="Trebuchet MS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ru-RU" sz="1100" dirty="0" smtClean="0">
                <a:latin typeface="Trebuchet MS" pitchFamily="34" charset="0"/>
                <a:cs typeface="Arial" pitchFamily="34" charset="0"/>
              </a:rPr>
              <a:t>Изменение негативного образа территории ГУЛАГа на позитивный образ </a:t>
            </a:r>
            <a:endParaRPr lang="ru-RU" sz="1100" dirty="0"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29" name="Picture 11" descr="logo_KOMI-0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8601" y="1408908"/>
            <a:ext cx="1944216" cy="8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Столбы зим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38" y="1132512"/>
            <a:ext cx="1836420" cy="1592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4" name="Рисунок 23" descr="Приполярный Урал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7514" y="1132512"/>
            <a:ext cx="1971766" cy="1592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5" name="Рисунок 24" descr="Природа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8940" y="1168967"/>
            <a:ext cx="2000263" cy="1524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4714876" y="311512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ВИДЕНИЕ РЕЗУЛЬТАТОВ РАЗВИТИЯ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017629" y="3543191"/>
            <a:ext cx="200026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400"/>
              </a:spcAft>
              <a:defRPr/>
            </a:pPr>
            <a:r>
              <a:rPr lang="ru-RU" sz="1100" dirty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Предложенный бренд является органичным для культурного кода местного населения Республики Коми</a:t>
            </a:r>
          </a:p>
          <a:p>
            <a:pPr algn="just">
              <a:spcAft>
                <a:spcPts val="400"/>
              </a:spcAft>
              <a:defRPr/>
            </a:pPr>
            <a:r>
              <a:rPr lang="ru-RU" sz="1100" dirty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Учитывает  мощность тренда потребительских интересов и ориентирован на интересы максимально широкой целевой аудитории</a:t>
            </a:r>
          </a:p>
          <a:p>
            <a:pPr algn="just">
              <a:spcAft>
                <a:spcPts val="400"/>
              </a:spcAft>
              <a:defRPr/>
            </a:pPr>
            <a:r>
              <a:rPr lang="ru-RU" sz="1100" dirty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Соответствует реальным ресурсам территории (природным и экологическим)</a:t>
            </a:r>
          </a:p>
          <a:p>
            <a:pPr algn="just"/>
            <a:r>
              <a:rPr lang="ru-RU" sz="1100" dirty="0" smtClean="0">
                <a:latin typeface="Trebuchet MS" pitchFamily="34" charset="0"/>
                <a:cs typeface="Tahoma" pitchFamily="34" charset="0"/>
              </a:rPr>
              <a:t>.</a:t>
            </a:r>
            <a:endParaRPr lang="ru-RU" sz="1100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91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272536911"/>
              </p:ext>
            </p:extLst>
          </p:nvPr>
        </p:nvGraphicFramePr>
        <p:xfrm>
          <a:off x="357158" y="0"/>
          <a:ext cx="8501122" cy="4532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1"/>
          <p:cNvSpPr>
            <a:spLocks/>
          </p:cNvSpPr>
          <p:nvPr/>
        </p:nvSpPr>
        <p:spPr bwMode="auto">
          <a:xfrm>
            <a:off x="285720" y="214290"/>
            <a:ext cx="5473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214290"/>
            <a:ext cx="8496944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ОБЩИЕ МАРКЕТИНГОВЫЕ ИНСТРУМЕНТЫ 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206725697"/>
              </p:ext>
            </p:extLst>
          </p:nvPr>
        </p:nvGraphicFramePr>
        <p:xfrm>
          <a:off x="357158" y="3571876"/>
          <a:ext cx="8501122" cy="3286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214290"/>
            <a:ext cx="8892480" cy="83098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СИСТЕМА НАДЗОРНО - КОНТРОЛЬНЫХ МЕРОПРИЯТИЙ и ОРГАНИЗАЦИОННОГО СОПРОВОЖДЕНИЯ СТРАТЕГИИ</a:t>
            </a:r>
          </a:p>
        </p:txBody>
      </p:sp>
      <p:graphicFrame>
        <p:nvGraphicFramePr>
          <p:cNvPr id="28" name="Схема 27"/>
          <p:cNvGraphicFramePr/>
          <p:nvPr/>
        </p:nvGraphicFramePr>
        <p:xfrm>
          <a:off x="0" y="1397000"/>
          <a:ext cx="8929718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85720" y="214290"/>
            <a:ext cx="7850876" cy="43087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>
            <a:defPPr>
              <a:defRPr lang="ru-RU"/>
            </a:defPPr>
            <a:lvl1pPr>
              <a:defRPr sz="220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ru-RU" altLang="ru-RU" dirty="0" smtClean="0"/>
              <a:t>МЕХАНИЗМЫ РЕАЛИЗАЦИИ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360677"/>
              </p:ext>
            </p:extLst>
          </p:nvPr>
        </p:nvGraphicFramePr>
        <p:xfrm>
          <a:off x="395536" y="214290"/>
          <a:ext cx="8517632" cy="6239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687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B427E3-0534-4530-9DD4-604C125694D8}" type="slidenum">
              <a:rPr lang="ru-RU" smtClean="0">
                <a:solidFill>
                  <a:srgbClr val="898989"/>
                </a:solidFill>
              </a:rPr>
              <a:pPr/>
              <a:t>14</a:t>
            </a:fld>
            <a:endParaRPr 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060848"/>
            <a:ext cx="8496944" cy="273919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3800" dirty="0" smtClean="0">
                <a:solidFill>
                  <a:srgbClr val="00ABCC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ДОБРО ПОЖАЛОВАТЬ</a:t>
            </a:r>
          </a:p>
          <a:p>
            <a:pPr algn="ctr"/>
            <a:r>
              <a:rPr lang="ru-RU" sz="3800" dirty="0" smtClean="0">
                <a:solidFill>
                  <a:srgbClr val="00ABCC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В ЭКО РЕСПУБЛИКУ КОМИ!</a:t>
            </a:r>
          </a:p>
          <a:p>
            <a:pPr algn="ctr"/>
            <a:endParaRPr lang="ru-RU" sz="2000" dirty="0" smtClean="0">
              <a:solidFill>
                <a:srgbClr val="00ABCC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dirty="0" smtClean="0">
                <a:solidFill>
                  <a:srgbClr val="00ABCC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СПАСИБО ЗА ВНИМАНИЕ</a:t>
            </a:r>
            <a:br>
              <a:rPr lang="ru-RU" sz="2000" dirty="0" smtClean="0">
                <a:solidFill>
                  <a:srgbClr val="00ABCC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</a:br>
            <a:endParaRPr lang="ru-RU" sz="2800" dirty="0" smtClean="0">
              <a:solidFill>
                <a:srgbClr val="00ABCC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2800" dirty="0">
              <a:solidFill>
                <a:srgbClr val="00ABCC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827584" y="4838558"/>
            <a:ext cx="7488832" cy="181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8" tIns="45704" rIns="91408" bIns="45704">
            <a:spAutoFit/>
          </a:bodyPr>
          <a:lstStyle/>
          <a:p>
            <a:pPr algn="ctr"/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Агентство Республики Коми по туризму</a:t>
            </a:r>
          </a:p>
          <a:p>
            <a:pPr algn="ctr"/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телефоны: (8212)30</a:t>
            </a: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; </a:t>
            </a:r>
            <a:b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</a:br>
            <a: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Руководитель: Рыбакова Юлия Львовна</a:t>
            </a:r>
            <a:br>
              <a:rPr lang="ru-RU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  <a:hlinkClick r:id="rId3"/>
              </a:rPr>
              <a:t>juliya_fish@mail.ru</a:t>
            </a:r>
            <a:endParaRPr lang="en-US" sz="1400" b="0" dirty="0" smtClean="0">
              <a:solidFill>
                <a:srgbClr val="00697A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  <a:hlinkClick r:id="rId4"/>
              </a:rPr>
              <a:t>y.l.rybakova@turizm</a:t>
            </a:r>
            <a:r>
              <a:rPr lang="en-US" sz="140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  <a:hlinkClick r:id="rId4"/>
              </a:rPr>
              <a:t>.</a:t>
            </a: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  <a:hlinkClick r:id="rId4"/>
              </a:rPr>
              <a:t>rkomi.ru</a:t>
            </a:r>
            <a:endParaRPr lang="en-US" sz="1400" b="0" dirty="0" smtClean="0">
              <a:solidFill>
                <a:srgbClr val="00697A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40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Komi-tour.ru</a:t>
            </a:r>
          </a:p>
          <a:p>
            <a:pPr algn="ctr"/>
            <a:r>
              <a:rPr lang="en-US" sz="140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en-US" sz="1400" b="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komi.ru</a:t>
            </a:r>
          </a:p>
          <a:p>
            <a:pPr algn="ctr"/>
            <a:r>
              <a:rPr lang="ru-RU" sz="1400" dirty="0" smtClean="0">
                <a:solidFill>
                  <a:srgbClr val="00697A"/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Ежефорум.рф</a:t>
            </a:r>
            <a:endParaRPr lang="ru-RU" sz="1400" b="1" dirty="0">
              <a:solidFill>
                <a:srgbClr val="00697A"/>
              </a:solidFill>
              <a:latin typeface="Trebuchet MS" pitchFamily="34" charset="0"/>
            </a:endParaRPr>
          </a:p>
        </p:txBody>
      </p:sp>
      <p:pic>
        <p:nvPicPr>
          <p:cNvPr id="4" name="Picture 11" descr="logo_KOMI-01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5711330"/>
            <a:ext cx="1944216" cy="8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5572140"/>
            <a:ext cx="781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714752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F0"/>
                </a:solidFill>
                <a:latin typeface="Trebuchet MS" pitchFamily="34" charset="0"/>
              </a:rPr>
              <a:t>Природно-рекреационные:</a:t>
            </a:r>
          </a:p>
          <a:p>
            <a:r>
              <a:rPr lang="ru-RU" sz="1200" dirty="0">
                <a:latin typeface="Trebuchet MS" pitchFamily="34" charset="0"/>
              </a:rPr>
              <a:t>•Богатство водных </a:t>
            </a:r>
            <a:r>
              <a:rPr lang="ru-RU" sz="1200" dirty="0" smtClean="0">
                <a:latin typeface="Trebuchet MS" pitchFamily="34" charset="0"/>
              </a:rPr>
              <a:t>ресурсов (река Печора и река </a:t>
            </a:r>
            <a:r>
              <a:rPr lang="ru-RU" sz="1200" dirty="0" err="1" smtClean="0">
                <a:latin typeface="Trebuchet MS" pitchFamily="34" charset="0"/>
              </a:rPr>
              <a:t>Вычегда</a:t>
            </a:r>
            <a:r>
              <a:rPr lang="ru-RU" sz="1200" dirty="0" smtClean="0">
                <a:latin typeface="Trebuchet MS" pitchFamily="34" charset="0"/>
              </a:rPr>
              <a:t>, 75 тысяч озер);</a:t>
            </a:r>
            <a:endParaRPr lang="ru-RU" sz="1200" dirty="0">
              <a:latin typeface="Trebuchet MS" pitchFamily="34" charset="0"/>
            </a:endParaRPr>
          </a:p>
          <a:p>
            <a:r>
              <a:rPr lang="ru-RU" sz="1200" dirty="0">
                <a:latin typeface="Trebuchet MS" pitchFamily="34" charset="0"/>
              </a:rPr>
              <a:t>•Большие массивы девственно</a:t>
            </a:r>
          </a:p>
          <a:p>
            <a:r>
              <a:rPr lang="ru-RU" sz="1200" dirty="0">
                <a:latin typeface="Trebuchet MS" pitchFamily="34" charset="0"/>
              </a:rPr>
              <a:t>чистого </a:t>
            </a:r>
            <a:r>
              <a:rPr lang="ru-RU" sz="1200" dirty="0" smtClean="0">
                <a:latin typeface="Trebuchet MS" pitchFamily="34" charset="0"/>
              </a:rPr>
              <a:t>леса (80% территории);</a:t>
            </a:r>
            <a:endParaRPr lang="ru-RU" sz="1200" dirty="0">
              <a:latin typeface="Trebuchet MS" pitchFamily="34" charset="0"/>
            </a:endParaRPr>
          </a:p>
          <a:p>
            <a:r>
              <a:rPr lang="ru-RU" sz="1200" dirty="0">
                <a:latin typeface="Trebuchet MS" pitchFamily="34" charset="0"/>
              </a:rPr>
              <a:t>•Живописные </a:t>
            </a:r>
            <a:r>
              <a:rPr lang="ru-RU" sz="1200" dirty="0" smtClean="0">
                <a:latin typeface="Trebuchet MS" pitchFamily="34" charset="0"/>
              </a:rPr>
              <a:t>ландшафты и природные памятники (более 350)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rebuchet MS" pitchFamily="34" charset="0"/>
              </a:rPr>
              <a:t>Наличие природного объекта ЮНЕСКО – Девственные леса Коми</a:t>
            </a:r>
            <a:endParaRPr lang="ru-RU" sz="1200" dirty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3714752"/>
            <a:ext cx="2664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F0"/>
                </a:solidFill>
                <a:latin typeface="Trebuchet MS" pitchFamily="34" charset="0"/>
              </a:rPr>
              <a:t>Культурно-исторические:</a:t>
            </a:r>
          </a:p>
          <a:p>
            <a:r>
              <a:rPr lang="ru-RU" sz="1200" dirty="0">
                <a:latin typeface="Trebuchet MS" pitchFamily="34" charset="0"/>
              </a:rPr>
              <a:t>•Богатая мифология и фольклор</a:t>
            </a:r>
          </a:p>
          <a:p>
            <a:r>
              <a:rPr lang="ru-RU" sz="1200" dirty="0">
                <a:latin typeface="Trebuchet MS" pitchFamily="34" charset="0"/>
              </a:rPr>
              <a:t>финно-угорских народов и</a:t>
            </a:r>
          </a:p>
          <a:p>
            <a:r>
              <a:rPr lang="ru-RU" sz="1200" dirty="0">
                <a:latin typeface="Trebuchet MS" pitchFamily="34" charset="0"/>
              </a:rPr>
              <a:t>старообрядцев;</a:t>
            </a:r>
          </a:p>
          <a:p>
            <a:r>
              <a:rPr lang="ru-RU" sz="1200" dirty="0">
                <a:latin typeface="Trebuchet MS" pitchFamily="34" charset="0"/>
              </a:rPr>
              <a:t>•Культура, обряды, промыслы</a:t>
            </a:r>
          </a:p>
          <a:p>
            <a:r>
              <a:rPr lang="ru-RU" sz="1200" dirty="0">
                <a:latin typeface="Trebuchet MS" pitchFamily="34" charset="0"/>
              </a:rPr>
              <a:t>коренного населения;</a:t>
            </a:r>
          </a:p>
          <a:p>
            <a:r>
              <a:rPr lang="ru-RU" sz="1200" dirty="0">
                <a:latin typeface="Trebuchet MS" pitchFamily="34" charset="0"/>
              </a:rPr>
              <a:t>•Археологические объекты: стоянка</a:t>
            </a:r>
          </a:p>
          <a:p>
            <a:r>
              <a:rPr lang="ru-RU" sz="1200" dirty="0">
                <a:latin typeface="Trebuchet MS" pitchFamily="34" charset="0"/>
              </a:rPr>
              <a:t>эпохи палеолита, кладбища</a:t>
            </a:r>
          </a:p>
          <a:p>
            <a:r>
              <a:rPr lang="ru-RU" sz="1200" dirty="0">
                <a:latin typeface="Trebuchet MS" pitchFamily="34" charset="0"/>
              </a:rPr>
              <a:t>мамонтов, пещеры и святилища</a:t>
            </a:r>
          </a:p>
          <a:p>
            <a:r>
              <a:rPr lang="ru-RU" sz="1200" dirty="0">
                <a:latin typeface="Trebuchet MS" pitchFamily="34" charset="0"/>
              </a:rPr>
              <a:t>финно-угорских народов;</a:t>
            </a:r>
          </a:p>
          <a:p>
            <a:r>
              <a:rPr lang="ru-RU" sz="1200" dirty="0">
                <a:latin typeface="Trebuchet MS" pitchFamily="34" charset="0"/>
              </a:rPr>
              <a:t>•Религиозные объекты:</a:t>
            </a:r>
          </a:p>
          <a:p>
            <a:r>
              <a:rPr lang="ru-RU" sz="1200" dirty="0">
                <a:latin typeface="Trebuchet MS" pitchFamily="34" charset="0"/>
              </a:rPr>
              <a:t>старообрядческие церкви; места</a:t>
            </a:r>
            <a:r>
              <a:rPr lang="ru-RU" sz="1200" dirty="0" smtClean="0">
                <a:latin typeface="Trebuchet MS" pitchFamily="34" charset="0"/>
              </a:rPr>
              <a:t>, связанные </a:t>
            </a:r>
            <a:r>
              <a:rPr lang="ru-RU" sz="1200" dirty="0">
                <a:latin typeface="Trebuchet MS" pitchFamily="34" charset="0"/>
              </a:rPr>
              <a:t>со Стефаном Пермским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4366" y="3714752"/>
            <a:ext cx="2755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F0"/>
                </a:solidFill>
                <a:latin typeface="Trebuchet MS" pitchFamily="34" charset="0"/>
              </a:rPr>
              <a:t>Транспортная доступность региона: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rebuchet MS" pitchFamily="34" charset="0"/>
              </a:rPr>
              <a:t>Прямое </a:t>
            </a:r>
            <a:r>
              <a:rPr lang="ru-RU" sz="1200" dirty="0">
                <a:latin typeface="Trebuchet MS" pitchFamily="34" charset="0"/>
              </a:rPr>
              <a:t>железнодорожное и </a:t>
            </a:r>
            <a:r>
              <a:rPr lang="ru-RU" sz="1200" dirty="0" smtClean="0">
                <a:latin typeface="Trebuchet MS" pitchFamily="34" charset="0"/>
              </a:rPr>
              <a:t>авиасообщение </a:t>
            </a:r>
            <a:r>
              <a:rPr lang="ru-RU" sz="1200" dirty="0">
                <a:latin typeface="Trebuchet MS" pitchFamily="34" charset="0"/>
              </a:rPr>
              <a:t>с Москвой и </a:t>
            </a:r>
            <a:r>
              <a:rPr lang="ru-RU" sz="1200" dirty="0" smtClean="0">
                <a:latin typeface="Trebuchet MS" pitchFamily="34" charset="0"/>
              </a:rPr>
              <a:t>Санкт-Петербургом (2 часа самолетом)</a:t>
            </a:r>
            <a:endParaRPr lang="ru-RU" sz="1200" dirty="0">
              <a:latin typeface="Trebuchet MS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rebuchet MS" pitchFamily="34" charset="0"/>
              </a:rPr>
              <a:t>Развитое </a:t>
            </a:r>
            <a:r>
              <a:rPr lang="ru-RU" sz="1200" dirty="0" smtClean="0">
                <a:latin typeface="Trebuchet MS" pitchFamily="34" charset="0"/>
              </a:rPr>
              <a:t>внутреннее </a:t>
            </a:r>
            <a:r>
              <a:rPr lang="ru-RU" sz="1200" dirty="0">
                <a:latin typeface="Trebuchet MS" pitchFamily="34" charset="0"/>
              </a:rPr>
              <a:t>авиасообщение: </a:t>
            </a:r>
            <a:r>
              <a:rPr lang="ru-RU" sz="1200" dirty="0" smtClean="0">
                <a:latin typeface="Trebuchet MS" pitchFamily="34" charset="0"/>
              </a:rPr>
              <a:t>7 аэропортов</a:t>
            </a:r>
            <a:r>
              <a:rPr lang="ru-RU" sz="1200" dirty="0">
                <a:latin typeface="Trebuchet MS" pitchFamily="34" charset="0"/>
              </a:rPr>
              <a:t>, вертолетный парк и т.д.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643050"/>
            <a:ext cx="2500330" cy="16658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714488"/>
            <a:ext cx="2559007" cy="1699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75" y="1714488"/>
            <a:ext cx="2214578" cy="1663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98354" y="260648"/>
            <a:ext cx="8496944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РЕСУРСЫ ТЕРРИТОРИИ ДЛЯ РАЗВИТИЯ ТУРИЗМА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45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6" name="Freeform 21"/>
          <p:cNvSpPr>
            <a:spLocks noEditPoints="1"/>
          </p:cNvSpPr>
          <p:nvPr/>
        </p:nvSpPr>
        <p:spPr bwMode="auto">
          <a:xfrm>
            <a:off x="467544" y="1628800"/>
            <a:ext cx="5127625" cy="2508250"/>
          </a:xfrm>
          <a:custGeom>
            <a:avLst/>
            <a:gdLst>
              <a:gd name="T0" fmla="*/ 2147483647 w 4182"/>
              <a:gd name="T1" fmla="*/ 2147483647 h 2544"/>
              <a:gd name="T2" fmla="*/ 2147483647 w 4182"/>
              <a:gd name="T3" fmla="*/ 2147483647 h 2544"/>
              <a:gd name="T4" fmla="*/ 2147483647 w 4182"/>
              <a:gd name="T5" fmla="*/ 2147483647 h 2544"/>
              <a:gd name="T6" fmla="*/ 2147483647 w 4182"/>
              <a:gd name="T7" fmla="*/ 2147483647 h 2544"/>
              <a:gd name="T8" fmla="*/ 2147483647 w 4182"/>
              <a:gd name="T9" fmla="*/ 2147483647 h 2544"/>
              <a:gd name="T10" fmla="*/ 2147483647 w 4182"/>
              <a:gd name="T11" fmla="*/ 2147483647 h 2544"/>
              <a:gd name="T12" fmla="*/ 2147483647 w 4182"/>
              <a:gd name="T13" fmla="*/ 2147483647 h 2544"/>
              <a:gd name="T14" fmla="*/ 2147483647 w 4182"/>
              <a:gd name="T15" fmla="*/ 2147483647 h 2544"/>
              <a:gd name="T16" fmla="*/ 2147483647 w 4182"/>
              <a:gd name="T17" fmla="*/ 2147483647 h 2544"/>
              <a:gd name="T18" fmla="*/ 2147483647 w 4182"/>
              <a:gd name="T19" fmla="*/ 2147483647 h 2544"/>
              <a:gd name="T20" fmla="*/ 2147483647 w 4182"/>
              <a:gd name="T21" fmla="*/ 2147483647 h 2544"/>
              <a:gd name="T22" fmla="*/ 2147483647 w 4182"/>
              <a:gd name="T23" fmla="*/ 2147483647 h 2544"/>
              <a:gd name="T24" fmla="*/ 2147483647 w 4182"/>
              <a:gd name="T25" fmla="*/ 2147483647 h 2544"/>
              <a:gd name="T26" fmla="*/ 2147483647 w 4182"/>
              <a:gd name="T27" fmla="*/ 2147483647 h 2544"/>
              <a:gd name="T28" fmla="*/ 2147483647 w 4182"/>
              <a:gd name="T29" fmla="*/ 2147483647 h 2544"/>
              <a:gd name="T30" fmla="*/ 2147483647 w 4182"/>
              <a:gd name="T31" fmla="*/ 2147483647 h 2544"/>
              <a:gd name="T32" fmla="*/ 2147483647 w 4182"/>
              <a:gd name="T33" fmla="*/ 2147483647 h 2544"/>
              <a:gd name="T34" fmla="*/ 2147483647 w 4182"/>
              <a:gd name="T35" fmla="*/ 2147483647 h 2544"/>
              <a:gd name="T36" fmla="*/ 2147483647 w 4182"/>
              <a:gd name="T37" fmla="*/ 2147483647 h 2544"/>
              <a:gd name="T38" fmla="*/ 2147483647 w 4182"/>
              <a:gd name="T39" fmla="*/ 2147483647 h 2544"/>
              <a:gd name="T40" fmla="*/ 2147483647 w 4182"/>
              <a:gd name="T41" fmla="*/ 2147483647 h 2544"/>
              <a:gd name="T42" fmla="*/ 2147483647 w 4182"/>
              <a:gd name="T43" fmla="*/ 2147483647 h 2544"/>
              <a:gd name="T44" fmla="*/ 2147483647 w 4182"/>
              <a:gd name="T45" fmla="*/ 2147483647 h 2544"/>
              <a:gd name="T46" fmla="*/ 2147483647 w 4182"/>
              <a:gd name="T47" fmla="*/ 2147483647 h 2544"/>
              <a:gd name="T48" fmla="*/ 2147483647 w 4182"/>
              <a:gd name="T49" fmla="*/ 2147483647 h 2544"/>
              <a:gd name="T50" fmla="*/ 2147483647 w 4182"/>
              <a:gd name="T51" fmla="*/ 2147483647 h 2544"/>
              <a:gd name="T52" fmla="*/ 2147483647 w 4182"/>
              <a:gd name="T53" fmla="*/ 2147483647 h 2544"/>
              <a:gd name="T54" fmla="*/ 2147483647 w 4182"/>
              <a:gd name="T55" fmla="*/ 2147483647 h 2544"/>
              <a:gd name="T56" fmla="*/ 2147483647 w 4182"/>
              <a:gd name="T57" fmla="*/ 2147483647 h 2544"/>
              <a:gd name="T58" fmla="*/ 2147483647 w 4182"/>
              <a:gd name="T59" fmla="*/ 2147483647 h 2544"/>
              <a:gd name="T60" fmla="*/ 2147483647 w 4182"/>
              <a:gd name="T61" fmla="*/ 2147483647 h 2544"/>
              <a:gd name="T62" fmla="*/ 2147483647 w 4182"/>
              <a:gd name="T63" fmla="*/ 2147483647 h 2544"/>
              <a:gd name="T64" fmla="*/ 2147483647 w 4182"/>
              <a:gd name="T65" fmla="*/ 2147483647 h 2544"/>
              <a:gd name="T66" fmla="*/ 2147483647 w 4182"/>
              <a:gd name="T67" fmla="*/ 2147483647 h 2544"/>
              <a:gd name="T68" fmla="*/ 2147483647 w 4182"/>
              <a:gd name="T69" fmla="*/ 2147483647 h 2544"/>
              <a:gd name="T70" fmla="*/ 2147483647 w 4182"/>
              <a:gd name="T71" fmla="*/ 2147483647 h 2544"/>
              <a:gd name="T72" fmla="*/ 2147483647 w 4182"/>
              <a:gd name="T73" fmla="*/ 2147483647 h 2544"/>
              <a:gd name="T74" fmla="*/ 2147483647 w 4182"/>
              <a:gd name="T75" fmla="*/ 2147483647 h 2544"/>
              <a:gd name="T76" fmla="*/ 2147483647 w 4182"/>
              <a:gd name="T77" fmla="*/ 2147483647 h 2544"/>
              <a:gd name="T78" fmla="*/ 2147483647 w 4182"/>
              <a:gd name="T79" fmla="*/ 2147483647 h 2544"/>
              <a:gd name="T80" fmla="*/ 2147483647 w 4182"/>
              <a:gd name="T81" fmla="*/ 2147483647 h 2544"/>
              <a:gd name="T82" fmla="*/ 2147483647 w 4182"/>
              <a:gd name="T83" fmla="*/ 2147483647 h 2544"/>
              <a:gd name="T84" fmla="*/ 2147483647 w 4182"/>
              <a:gd name="T85" fmla="*/ 2147483647 h 2544"/>
              <a:gd name="T86" fmla="*/ 2147483647 w 4182"/>
              <a:gd name="T87" fmla="*/ 2147483647 h 2544"/>
              <a:gd name="T88" fmla="*/ 2147483647 w 4182"/>
              <a:gd name="T89" fmla="*/ 2147483647 h 2544"/>
              <a:gd name="T90" fmla="*/ 2147483647 w 4182"/>
              <a:gd name="T91" fmla="*/ 2147483647 h 2544"/>
              <a:gd name="T92" fmla="*/ 2147483647 w 4182"/>
              <a:gd name="T93" fmla="*/ 2147483647 h 2544"/>
              <a:gd name="T94" fmla="*/ 2147483647 w 4182"/>
              <a:gd name="T95" fmla="*/ 2147483647 h 2544"/>
              <a:gd name="T96" fmla="*/ 2147483647 w 4182"/>
              <a:gd name="T97" fmla="*/ 2147483647 h 2544"/>
              <a:gd name="T98" fmla="*/ 2147483647 w 4182"/>
              <a:gd name="T99" fmla="*/ 2147483647 h 2544"/>
              <a:gd name="T100" fmla="*/ 2147483647 w 4182"/>
              <a:gd name="T101" fmla="*/ 2147483647 h 2544"/>
              <a:gd name="T102" fmla="*/ 2147483647 w 4182"/>
              <a:gd name="T103" fmla="*/ 2147483647 h 2544"/>
              <a:gd name="T104" fmla="*/ 2147483647 w 4182"/>
              <a:gd name="T105" fmla="*/ 2147483647 h 2544"/>
              <a:gd name="T106" fmla="*/ 2147483647 w 4182"/>
              <a:gd name="T107" fmla="*/ 2147483647 h 2544"/>
              <a:gd name="T108" fmla="*/ 2147483647 w 4182"/>
              <a:gd name="T109" fmla="*/ 2147483647 h 2544"/>
              <a:gd name="T110" fmla="*/ 2147483647 w 4182"/>
              <a:gd name="T111" fmla="*/ 2147483647 h 2544"/>
              <a:gd name="T112" fmla="*/ 2147483647 w 4182"/>
              <a:gd name="T113" fmla="*/ 2147483647 h 2544"/>
              <a:gd name="T114" fmla="*/ 2147483647 w 4182"/>
              <a:gd name="T115" fmla="*/ 0 h 254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182"/>
              <a:gd name="T175" fmla="*/ 0 h 2544"/>
              <a:gd name="T176" fmla="*/ 4182 w 4182"/>
              <a:gd name="T177" fmla="*/ 2544 h 254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182" h="2544">
                <a:moveTo>
                  <a:pt x="846" y="2212"/>
                </a:moveTo>
                <a:lnTo>
                  <a:pt x="857" y="2230"/>
                </a:lnTo>
                <a:lnTo>
                  <a:pt x="846" y="2237"/>
                </a:lnTo>
                <a:lnTo>
                  <a:pt x="835" y="2245"/>
                </a:lnTo>
                <a:lnTo>
                  <a:pt x="825" y="2254"/>
                </a:lnTo>
                <a:lnTo>
                  <a:pt x="814" y="2261"/>
                </a:lnTo>
                <a:lnTo>
                  <a:pt x="802" y="2270"/>
                </a:lnTo>
                <a:lnTo>
                  <a:pt x="791" y="2277"/>
                </a:lnTo>
                <a:lnTo>
                  <a:pt x="778" y="2284"/>
                </a:lnTo>
                <a:lnTo>
                  <a:pt x="767" y="2291"/>
                </a:lnTo>
                <a:lnTo>
                  <a:pt x="756" y="2298"/>
                </a:lnTo>
                <a:lnTo>
                  <a:pt x="745" y="2305"/>
                </a:lnTo>
                <a:lnTo>
                  <a:pt x="734" y="2312"/>
                </a:lnTo>
                <a:lnTo>
                  <a:pt x="722" y="2317"/>
                </a:lnTo>
                <a:lnTo>
                  <a:pt x="710" y="2324"/>
                </a:lnTo>
                <a:lnTo>
                  <a:pt x="698" y="2329"/>
                </a:lnTo>
                <a:lnTo>
                  <a:pt x="687" y="2336"/>
                </a:lnTo>
                <a:lnTo>
                  <a:pt x="674" y="2341"/>
                </a:lnTo>
                <a:lnTo>
                  <a:pt x="650" y="2354"/>
                </a:lnTo>
                <a:lnTo>
                  <a:pt x="626" y="2364"/>
                </a:lnTo>
                <a:lnTo>
                  <a:pt x="602" y="2375"/>
                </a:lnTo>
                <a:lnTo>
                  <a:pt x="578" y="2383"/>
                </a:lnTo>
                <a:lnTo>
                  <a:pt x="553" y="2394"/>
                </a:lnTo>
                <a:lnTo>
                  <a:pt x="527" y="2403"/>
                </a:lnTo>
                <a:lnTo>
                  <a:pt x="501" y="2411"/>
                </a:lnTo>
                <a:lnTo>
                  <a:pt x="476" y="2420"/>
                </a:lnTo>
                <a:lnTo>
                  <a:pt x="448" y="2429"/>
                </a:lnTo>
                <a:lnTo>
                  <a:pt x="423" y="2436"/>
                </a:lnTo>
                <a:lnTo>
                  <a:pt x="396" y="2444"/>
                </a:lnTo>
                <a:lnTo>
                  <a:pt x="368" y="2451"/>
                </a:lnTo>
                <a:lnTo>
                  <a:pt x="339" y="2458"/>
                </a:lnTo>
                <a:lnTo>
                  <a:pt x="311" y="2467"/>
                </a:lnTo>
                <a:lnTo>
                  <a:pt x="283" y="2474"/>
                </a:lnTo>
                <a:lnTo>
                  <a:pt x="253" y="2481"/>
                </a:lnTo>
                <a:lnTo>
                  <a:pt x="194" y="2497"/>
                </a:lnTo>
                <a:lnTo>
                  <a:pt x="133" y="2511"/>
                </a:lnTo>
                <a:lnTo>
                  <a:pt x="69" y="2527"/>
                </a:lnTo>
                <a:lnTo>
                  <a:pt x="3" y="2544"/>
                </a:lnTo>
                <a:lnTo>
                  <a:pt x="0" y="2523"/>
                </a:lnTo>
                <a:lnTo>
                  <a:pt x="65" y="2507"/>
                </a:lnTo>
                <a:lnTo>
                  <a:pt x="128" y="2492"/>
                </a:lnTo>
                <a:lnTo>
                  <a:pt x="190" y="2476"/>
                </a:lnTo>
                <a:lnTo>
                  <a:pt x="250" y="2462"/>
                </a:lnTo>
                <a:lnTo>
                  <a:pt x="279" y="2453"/>
                </a:lnTo>
                <a:lnTo>
                  <a:pt x="307" y="2446"/>
                </a:lnTo>
                <a:lnTo>
                  <a:pt x="335" y="2439"/>
                </a:lnTo>
                <a:lnTo>
                  <a:pt x="363" y="2432"/>
                </a:lnTo>
                <a:lnTo>
                  <a:pt x="391" y="2424"/>
                </a:lnTo>
                <a:lnTo>
                  <a:pt x="418" y="2417"/>
                </a:lnTo>
                <a:lnTo>
                  <a:pt x="444" y="2408"/>
                </a:lnTo>
                <a:lnTo>
                  <a:pt x="471" y="2401"/>
                </a:lnTo>
                <a:lnTo>
                  <a:pt x="496" y="2392"/>
                </a:lnTo>
                <a:lnTo>
                  <a:pt x="522" y="2383"/>
                </a:lnTo>
                <a:lnTo>
                  <a:pt x="546" y="2375"/>
                </a:lnTo>
                <a:lnTo>
                  <a:pt x="572" y="2364"/>
                </a:lnTo>
                <a:lnTo>
                  <a:pt x="596" y="2355"/>
                </a:lnTo>
                <a:lnTo>
                  <a:pt x="620" y="2345"/>
                </a:lnTo>
                <a:lnTo>
                  <a:pt x="644" y="2334"/>
                </a:lnTo>
                <a:lnTo>
                  <a:pt x="666" y="2322"/>
                </a:lnTo>
                <a:lnTo>
                  <a:pt x="679" y="2317"/>
                </a:lnTo>
                <a:lnTo>
                  <a:pt x="690" y="2312"/>
                </a:lnTo>
                <a:lnTo>
                  <a:pt x="702" y="2305"/>
                </a:lnTo>
                <a:lnTo>
                  <a:pt x="713" y="2300"/>
                </a:lnTo>
                <a:lnTo>
                  <a:pt x="724" y="2293"/>
                </a:lnTo>
                <a:lnTo>
                  <a:pt x="737" y="2286"/>
                </a:lnTo>
                <a:lnTo>
                  <a:pt x="748" y="2280"/>
                </a:lnTo>
                <a:lnTo>
                  <a:pt x="759" y="2273"/>
                </a:lnTo>
                <a:lnTo>
                  <a:pt x="770" y="2266"/>
                </a:lnTo>
                <a:lnTo>
                  <a:pt x="780" y="2259"/>
                </a:lnTo>
                <a:lnTo>
                  <a:pt x="791" y="2252"/>
                </a:lnTo>
                <a:lnTo>
                  <a:pt x="802" y="2244"/>
                </a:lnTo>
                <a:lnTo>
                  <a:pt x="814" y="2237"/>
                </a:lnTo>
                <a:lnTo>
                  <a:pt x="825" y="2228"/>
                </a:lnTo>
                <a:lnTo>
                  <a:pt x="836" y="2221"/>
                </a:lnTo>
                <a:lnTo>
                  <a:pt x="846" y="2212"/>
                </a:lnTo>
                <a:close/>
                <a:moveTo>
                  <a:pt x="1512" y="1234"/>
                </a:moveTo>
                <a:lnTo>
                  <a:pt x="1527" y="1248"/>
                </a:lnTo>
                <a:lnTo>
                  <a:pt x="1517" y="1260"/>
                </a:lnTo>
                <a:lnTo>
                  <a:pt x="1507" y="1274"/>
                </a:lnTo>
                <a:lnTo>
                  <a:pt x="1498" y="1287"/>
                </a:lnTo>
                <a:lnTo>
                  <a:pt x="1488" y="1301"/>
                </a:lnTo>
                <a:lnTo>
                  <a:pt x="1479" y="1315"/>
                </a:lnTo>
                <a:lnTo>
                  <a:pt x="1471" y="1330"/>
                </a:lnTo>
                <a:lnTo>
                  <a:pt x="1461" y="1344"/>
                </a:lnTo>
                <a:lnTo>
                  <a:pt x="1451" y="1358"/>
                </a:lnTo>
                <a:lnTo>
                  <a:pt x="1434" y="1390"/>
                </a:lnTo>
                <a:lnTo>
                  <a:pt x="1415" y="1419"/>
                </a:lnTo>
                <a:lnTo>
                  <a:pt x="1397" y="1453"/>
                </a:lnTo>
                <a:lnTo>
                  <a:pt x="1378" y="1484"/>
                </a:lnTo>
                <a:lnTo>
                  <a:pt x="1341" y="1550"/>
                </a:lnTo>
                <a:lnTo>
                  <a:pt x="1304" y="1618"/>
                </a:lnTo>
                <a:lnTo>
                  <a:pt x="1285" y="1652"/>
                </a:lnTo>
                <a:lnTo>
                  <a:pt x="1266" y="1687"/>
                </a:lnTo>
                <a:lnTo>
                  <a:pt x="1246" y="1720"/>
                </a:lnTo>
                <a:lnTo>
                  <a:pt x="1227" y="1755"/>
                </a:lnTo>
                <a:lnTo>
                  <a:pt x="1208" y="1788"/>
                </a:lnTo>
                <a:lnTo>
                  <a:pt x="1187" y="1823"/>
                </a:lnTo>
                <a:lnTo>
                  <a:pt x="1168" y="1856"/>
                </a:lnTo>
                <a:lnTo>
                  <a:pt x="1147" y="1889"/>
                </a:lnTo>
                <a:lnTo>
                  <a:pt x="1136" y="1907"/>
                </a:lnTo>
                <a:lnTo>
                  <a:pt x="1126" y="1922"/>
                </a:lnTo>
                <a:lnTo>
                  <a:pt x="1115" y="1938"/>
                </a:lnTo>
                <a:lnTo>
                  <a:pt x="1104" y="1954"/>
                </a:lnTo>
                <a:lnTo>
                  <a:pt x="1092" y="1969"/>
                </a:lnTo>
                <a:lnTo>
                  <a:pt x="1081" y="1985"/>
                </a:lnTo>
                <a:lnTo>
                  <a:pt x="1070" y="2001"/>
                </a:lnTo>
                <a:lnTo>
                  <a:pt x="1059" y="2017"/>
                </a:lnTo>
                <a:lnTo>
                  <a:pt x="1048" y="2032"/>
                </a:lnTo>
                <a:lnTo>
                  <a:pt x="1036" y="2046"/>
                </a:lnTo>
                <a:lnTo>
                  <a:pt x="1025" y="2062"/>
                </a:lnTo>
                <a:lnTo>
                  <a:pt x="1012" y="2076"/>
                </a:lnTo>
                <a:lnTo>
                  <a:pt x="1001" y="2090"/>
                </a:lnTo>
                <a:lnTo>
                  <a:pt x="988" y="2104"/>
                </a:lnTo>
                <a:lnTo>
                  <a:pt x="976" y="2118"/>
                </a:lnTo>
                <a:lnTo>
                  <a:pt x="963" y="2132"/>
                </a:lnTo>
                <a:lnTo>
                  <a:pt x="951" y="2146"/>
                </a:lnTo>
                <a:lnTo>
                  <a:pt x="939" y="2158"/>
                </a:lnTo>
                <a:lnTo>
                  <a:pt x="924" y="2170"/>
                </a:lnTo>
                <a:lnTo>
                  <a:pt x="911" y="2183"/>
                </a:lnTo>
                <a:lnTo>
                  <a:pt x="899" y="2195"/>
                </a:lnTo>
                <a:lnTo>
                  <a:pt x="884" y="2207"/>
                </a:lnTo>
                <a:lnTo>
                  <a:pt x="871" y="2217"/>
                </a:lnTo>
                <a:lnTo>
                  <a:pt x="857" y="2230"/>
                </a:lnTo>
                <a:lnTo>
                  <a:pt x="846" y="2212"/>
                </a:lnTo>
                <a:lnTo>
                  <a:pt x="860" y="2202"/>
                </a:lnTo>
                <a:lnTo>
                  <a:pt x="873" y="2191"/>
                </a:lnTo>
                <a:lnTo>
                  <a:pt x="887" y="2179"/>
                </a:lnTo>
                <a:lnTo>
                  <a:pt x="900" y="2167"/>
                </a:lnTo>
                <a:lnTo>
                  <a:pt x="913" y="2155"/>
                </a:lnTo>
                <a:lnTo>
                  <a:pt x="926" y="2142"/>
                </a:lnTo>
                <a:lnTo>
                  <a:pt x="939" y="2130"/>
                </a:lnTo>
                <a:lnTo>
                  <a:pt x="950" y="2118"/>
                </a:lnTo>
                <a:lnTo>
                  <a:pt x="963" y="2104"/>
                </a:lnTo>
                <a:lnTo>
                  <a:pt x="974" y="2090"/>
                </a:lnTo>
                <a:lnTo>
                  <a:pt x="987" y="2076"/>
                </a:lnTo>
                <a:lnTo>
                  <a:pt x="998" y="2062"/>
                </a:lnTo>
                <a:lnTo>
                  <a:pt x="1011" y="2048"/>
                </a:lnTo>
                <a:lnTo>
                  <a:pt x="1022" y="2034"/>
                </a:lnTo>
                <a:lnTo>
                  <a:pt x="1033" y="2018"/>
                </a:lnTo>
                <a:lnTo>
                  <a:pt x="1044" y="2004"/>
                </a:lnTo>
                <a:lnTo>
                  <a:pt x="1056" y="1989"/>
                </a:lnTo>
                <a:lnTo>
                  <a:pt x="1067" y="1973"/>
                </a:lnTo>
                <a:lnTo>
                  <a:pt x="1078" y="1957"/>
                </a:lnTo>
                <a:lnTo>
                  <a:pt x="1089" y="1942"/>
                </a:lnTo>
                <a:lnTo>
                  <a:pt x="1099" y="1926"/>
                </a:lnTo>
                <a:lnTo>
                  <a:pt x="1110" y="1910"/>
                </a:lnTo>
                <a:lnTo>
                  <a:pt x="1120" y="1894"/>
                </a:lnTo>
                <a:lnTo>
                  <a:pt x="1131" y="1877"/>
                </a:lnTo>
                <a:lnTo>
                  <a:pt x="1152" y="1846"/>
                </a:lnTo>
                <a:lnTo>
                  <a:pt x="1173" y="1811"/>
                </a:lnTo>
                <a:lnTo>
                  <a:pt x="1192" y="1777"/>
                </a:lnTo>
                <a:lnTo>
                  <a:pt x="1211" y="1744"/>
                </a:lnTo>
                <a:lnTo>
                  <a:pt x="1230" y="1709"/>
                </a:lnTo>
                <a:lnTo>
                  <a:pt x="1250" y="1676"/>
                </a:lnTo>
                <a:lnTo>
                  <a:pt x="1269" y="1641"/>
                </a:lnTo>
                <a:lnTo>
                  <a:pt x="1288" y="1608"/>
                </a:lnTo>
                <a:lnTo>
                  <a:pt x="1325" y="1540"/>
                </a:lnTo>
                <a:lnTo>
                  <a:pt x="1362" y="1474"/>
                </a:lnTo>
                <a:lnTo>
                  <a:pt x="1381" y="1440"/>
                </a:lnTo>
                <a:lnTo>
                  <a:pt x="1399" y="1409"/>
                </a:lnTo>
                <a:lnTo>
                  <a:pt x="1418" y="1377"/>
                </a:lnTo>
                <a:lnTo>
                  <a:pt x="1435" y="1348"/>
                </a:lnTo>
                <a:lnTo>
                  <a:pt x="1445" y="1332"/>
                </a:lnTo>
                <a:lnTo>
                  <a:pt x="1455" y="1318"/>
                </a:lnTo>
                <a:lnTo>
                  <a:pt x="1464" y="1304"/>
                </a:lnTo>
                <a:lnTo>
                  <a:pt x="1474" y="1288"/>
                </a:lnTo>
                <a:lnTo>
                  <a:pt x="1483" y="1274"/>
                </a:lnTo>
                <a:lnTo>
                  <a:pt x="1493" y="1262"/>
                </a:lnTo>
                <a:lnTo>
                  <a:pt x="1503" y="1248"/>
                </a:lnTo>
                <a:lnTo>
                  <a:pt x="1512" y="1234"/>
                </a:lnTo>
                <a:close/>
                <a:moveTo>
                  <a:pt x="3050" y="82"/>
                </a:moveTo>
                <a:lnTo>
                  <a:pt x="3054" y="103"/>
                </a:lnTo>
                <a:lnTo>
                  <a:pt x="3033" y="106"/>
                </a:lnTo>
                <a:lnTo>
                  <a:pt x="3012" y="110"/>
                </a:lnTo>
                <a:lnTo>
                  <a:pt x="2991" y="115"/>
                </a:lnTo>
                <a:lnTo>
                  <a:pt x="2969" y="118"/>
                </a:lnTo>
                <a:lnTo>
                  <a:pt x="2948" y="124"/>
                </a:lnTo>
                <a:lnTo>
                  <a:pt x="2925" y="129"/>
                </a:lnTo>
                <a:lnTo>
                  <a:pt x="2905" y="136"/>
                </a:lnTo>
                <a:lnTo>
                  <a:pt x="2882" y="143"/>
                </a:lnTo>
                <a:lnTo>
                  <a:pt x="2860" y="148"/>
                </a:lnTo>
                <a:lnTo>
                  <a:pt x="2837" y="157"/>
                </a:lnTo>
                <a:lnTo>
                  <a:pt x="2815" y="164"/>
                </a:lnTo>
                <a:lnTo>
                  <a:pt x="2792" y="173"/>
                </a:lnTo>
                <a:lnTo>
                  <a:pt x="2770" y="181"/>
                </a:lnTo>
                <a:lnTo>
                  <a:pt x="2748" y="190"/>
                </a:lnTo>
                <a:lnTo>
                  <a:pt x="2725" y="200"/>
                </a:lnTo>
                <a:lnTo>
                  <a:pt x="2701" y="211"/>
                </a:lnTo>
                <a:lnTo>
                  <a:pt x="2679" y="221"/>
                </a:lnTo>
                <a:lnTo>
                  <a:pt x="2655" y="232"/>
                </a:lnTo>
                <a:lnTo>
                  <a:pt x="2632" y="244"/>
                </a:lnTo>
                <a:lnTo>
                  <a:pt x="2608" y="256"/>
                </a:lnTo>
                <a:lnTo>
                  <a:pt x="2584" y="269"/>
                </a:lnTo>
                <a:lnTo>
                  <a:pt x="2562" y="281"/>
                </a:lnTo>
                <a:lnTo>
                  <a:pt x="2538" y="295"/>
                </a:lnTo>
                <a:lnTo>
                  <a:pt x="2514" y="309"/>
                </a:lnTo>
                <a:lnTo>
                  <a:pt x="2490" y="323"/>
                </a:lnTo>
                <a:lnTo>
                  <a:pt x="2466" y="337"/>
                </a:lnTo>
                <a:lnTo>
                  <a:pt x="2442" y="352"/>
                </a:lnTo>
                <a:lnTo>
                  <a:pt x="2418" y="368"/>
                </a:lnTo>
                <a:lnTo>
                  <a:pt x="2394" y="384"/>
                </a:lnTo>
                <a:lnTo>
                  <a:pt x="2368" y="401"/>
                </a:lnTo>
                <a:lnTo>
                  <a:pt x="2344" y="419"/>
                </a:lnTo>
                <a:lnTo>
                  <a:pt x="2320" y="436"/>
                </a:lnTo>
                <a:lnTo>
                  <a:pt x="2296" y="454"/>
                </a:lnTo>
                <a:lnTo>
                  <a:pt x="2270" y="473"/>
                </a:lnTo>
                <a:lnTo>
                  <a:pt x="2246" y="492"/>
                </a:lnTo>
                <a:lnTo>
                  <a:pt x="2222" y="511"/>
                </a:lnTo>
                <a:lnTo>
                  <a:pt x="2196" y="531"/>
                </a:lnTo>
                <a:lnTo>
                  <a:pt x="2172" y="551"/>
                </a:lnTo>
                <a:lnTo>
                  <a:pt x="2147" y="572"/>
                </a:lnTo>
                <a:lnTo>
                  <a:pt x="2123" y="593"/>
                </a:lnTo>
                <a:lnTo>
                  <a:pt x="2097" y="614"/>
                </a:lnTo>
                <a:lnTo>
                  <a:pt x="2073" y="637"/>
                </a:lnTo>
                <a:lnTo>
                  <a:pt x="2047" y="660"/>
                </a:lnTo>
                <a:lnTo>
                  <a:pt x="2023" y="682"/>
                </a:lnTo>
                <a:lnTo>
                  <a:pt x="1998" y="707"/>
                </a:lnTo>
                <a:lnTo>
                  <a:pt x="1972" y="731"/>
                </a:lnTo>
                <a:lnTo>
                  <a:pt x="1948" y="756"/>
                </a:lnTo>
                <a:lnTo>
                  <a:pt x="1922" y="780"/>
                </a:lnTo>
                <a:lnTo>
                  <a:pt x="1898" y="806"/>
                </a:lnTo>
                <a:lnTo>
                  <a:pt x="1873" y="833"/>
                </a:lnTo>
                <a:lnTo>
                  <a:pt x="1849" y="859"/>
                </a:lnTo>
                <a:lnTo>
                  <a:pt x="1823" y="887"/>
                </a:lnTo>
                <a:lnTo>
                  <a:pt x="1799" y="913"/>
                </a:lnTo>
                <a:lnTo>
                  <a:pt x="1773" y="941"/>
                </a:lnTo>
                <a:lnTo>
                  <a:pt x="1748" y="971"/>
                </a:lnTo>
                <a:lnTo>
                  <a:pt x="1724" y="999"/>
                </a:lnTo>
                <a:lnTo>
                  <a:pt x="1698" y="1028"/>
                </a:lnTo>
                <a:lnTo>
                  <a:pt x="1674" y="1058"/>
                </a:lnTo>
                <a:lnTo>
                  <a:pt x="1650" y="1089"/>
                </a:lnTo>
                <a:lnTo>
                  <a:pt x="1624" y="1119"/>
                </a:lnTo>
                <a:lnTo>
                  <a:pt x="1600" y="1150"/>
                </a:lnTo>
                <a:lnTo>
                  <a:pt x="1575" y="1182"/>
                </a:lnTo>
                <a:lnTo>
                  <a:pt x="1551" y="1215"/>
                </a:lnTo>
                <a:lnTo>
                  <a:pt x="1527" y="1248"/>
                </a:lnTo>
                <a:lnTo>
                  <a:pt x="1512" y="1234"/>
                </a:lnTo>
                <a:lnTo>
                  <a:pt x="1536" y="1201"/>
                </a:lnTo>
                <a:lnTo>
                  <a:pt x="1560" y="1170"/>
                </a:lnTo>
                <a:lnTo>
                  <a:pt x="1586" y="1138"/>
                </a:lnTo>
                <a:lnTo>
                  <a:pt x="1610" y="1107"/>
                </a:lnTo>
                <a:lnTo>
                  <a:pt x="1636" y="1075"/>
                </a:lnTo>
                <a:lnTo>
                  <a:pt x="1660" y="1044"/>
                </a:lnTo>
                <a:lnTo>
                  <a:pt x="1685" y="1014"/>
                </a:lnTo>
                <a:lnTo>
                  <a:pt x="1709" y="985"/>
                </a:lnTo>
                <a:lnTo>
                  <a:pt x="1735" y="957"/>
                </a:lnTo>
                <a:lnTo>
                  <a:pt x="1759" y="927"/>
                </a:lnTo>
                <a:lnTo>
                  <a:pt x="1785" y="899"/>
                </a:lnTo>
                <a:lnTo>
                  <a:pt x="1810" y="871"/>
                </a:lnTo>
                <a:lnTo>
                  <a:pt x="1834" y="845"/>
                </a:lnTo>
                <a:lnTo>
                  <a:pt x="1860" y="817"/>
                </a:lnTo>
                <a:lnTo>
                  <a:pt x="1886" y="791"/>
                </a:lnTo>
                <a:lnTo>
                  <a:pt x="1910" y="766"/>
                </a:lnTo>
                <a:lnTo>
                  <a:pt x="1935" y="740"/>
                </a:lnTo>
                <a:lnTo>
                  <a:pt x="1961" y="716"/>
                </a:lnTo>
                <a:lnTo>
                  <a:pt x="1985" y="691"/>
                </a:lnTo>
                <a:lnTo>
                  <a:pt x="2011" y="668"/>
                </a:lnTo>
                <a:lnTo>
                  <a:pt x="2035" y="644"/>
                </a:lnTo>
                <a:lnTo>
                  <a:pt x="2060" y="621"/>
                </a:lnTo>
                <a:lnTo>
                  <a:pt x="2086" y="599"/>
                </a:lnTo>
                <a:lnTo>
                  <a:pt x="2110" y="578"/>
                </a:lnTo>
                <a:lnTo>
                  <a:pt x="2136" y="555"/>
                </a:lnTo>
                <a:lnTo>
                  <a:pt x="2160" y="534"/>
                </a:lnTo>
                <a:lnTo>
                  <a:pt x="2185" y="515"/>
                </a:lnTo>
                <a:lnTo>
                  <a:pt x="2211" y="494"/>
                </a:lnTo>
                <a:lnTo>
                  <a:pt x="2235" y="475"/>
                </a:lnTo>
                <a:lnTo>
                  <a:pt x="2261" y="455"/>
                </a:lnTo>
                <a:lnTo>
                  <a:pt x="2285" y="436"/>
                </a:lnTo>
                <a:lnTo>
                  <a:pt x="2309" y="419"/>
                </a:lnTo>
                <a:lnTo>
                  <a:pt x="2334" y="401"/>
                </a:lnTo>
                <a:lnTo>
                  <a:pt x="2358" y="384"/>
                </a:lnTo>
                <a:lnTo>
                  <a:pt x="2382" y="366"/>
                </a:lnTo>
                <a:lnTo>
                  <a:pt x="2408" y="351"/>
                </a:lnTo>
                <a:lnTo>
                  <a:pt x="2432" y="335"/>
                </a:lnTo>
                <a:lnTo>
                  <a:pt x="2456" y="319"/>
                </a:lnTo>
                <a:lnTo>
                  <a:pt x="2480" y="305"/>
                </a:lnTo>
                <a:lnTo>
                  <a:pt x="2504" y="290"/>
                </a:lnTo>
                <a:lnTo>
                  <a:pt x="2528" y="276"/>
                </a:lnTo>
                <a:lnTo>
                  <a:pt x="2552" y="263"/>
                </a:lnTo>
                <a:lnTo>
                  <a:pt x="2576" y="249"/>
                </a:lnTo>
                <a:lnTo>
                  <a:pt x="2600" y="237"/>
                </a:lnTo>
                <a:lnTo>
                  <a:pt x="2624" y="225"/>
                </a:lnTo>
                <a:lnTo>
                  <a:pt x="2648" y="213"/>
                </a:lnTo>
                <a:lnTo>
                  <a:pt x="2671" y="202"/>
                </a:lnTo>
                <a:lnTo>
                  <a:pt x="2695" y="192"/>
                </a:lnTo>
                <a:lnTo>
                  <a:pt x="2717" y="181"/>
                </a:lnTo>
                <a:lnTo>
                  <a:pt x="2741" y="171"/>
                </a:lnTo>
                <a:lnTo>
                  <a:pt x="2764" y="162"/>
                </a:lnTo>
                <a:lnTo>
                  <a:pt x="2788" y="153"/>
                </a:lnTo>
                <a:lnTo>
                  <a:pt x="2810" y="145"/>
                </a:lnTo>
                <a:lnTo>
                  <a:pt x="2833" y="136"/>
                </a:lnTo>
                <a:lnTo>
                  <a:pt x="2855" y="129"/>
                </a:lnTo>
                <a:lnTo>
                  <a:pt x="2877" y="122"/>
                </a:lnTo>
                <a:lnTo>
                  <a:pt x="2900" y="115"/>
                </a:lnTo>
                <a:lnTo>
                  <a:pt x="2922" y="110"/>
                </a:lnTo>
                <a:lnTo>
                  <a:pt x="2943" y="104"/>
                </a:lnTo>
                <a:lnTo>
                  <a:pt x="2966" y="99"/>
                </a:lnTo>
                <a:lnTo>
                  <a:pt x="2986" y="94"/>
                </a:lnTo>
                <a:lnTo>
                  <a:pt x="3009" y="89"/>
                </a:lnTo>
                <a:lnTo>
                  <a:pt x="3030" y="85"/>
                </a:lnTo>
                <a:lnTo>
                  <a:pt x="3050" y="82"/>
                </a:lnTo>
                <a:close/>
                <a:moveTo>
                  <a:pt x="4178" y="0"/>
                </a:moveTo>
                <a:lnTo>
                  <a:pt x="4182" y="21"/>
                </a:lnTo>
                <a:lnTo>
                  <a:pt x="4166" y="22"/>
                </a:lnTo>
                <a:lnTo>
                  <a:pt x="4148" y="24"/>
                </a:lnTo>
                <a:lnTo>
                  <a:pt x="4126" y="28"/>
                </a:lnTo>
                <a:lnTo>
                  <a:pt x="4102" y="29"/>
                </a:lnTo>
                <a:lnTo>
                  <a:pt x="4045" y="33"/>
                </a:lnTo>
                <a:lnTo>
                  <a:pt x="3978" y="38"/>
                </a:lnTo>
                <a:lnTo>
                  <a:pt x="3904" y="42"/>
                </a:lnTo>
                <a:lnTo>
                  <a:pt x="3826" y="47"/>
                </a:lnTo>
                <a:lnTo>
                  <a:pt x="3741" y="50"/>
                </a:lnTo>
                <a:lnTo>
                  <a:pt x="3654" y="56"/>
                </a:lnTo>
                <a:lnTo>
                  <a:pt x="3566" y="61"/>
                </a:lnTo>
                <a:lnTo>
                  <a:pt x="3478" y="66"/>
                </a:lnTo>
                <a:lnTo>
                  <a:pt x="3393" y="71"/>
                </a:lnTo>
                <a:lnTo>
                  <a:pt x="3312" y="78"/>
                </a:lnTo>
                <a:lnTo>
                  <a:pt x="3273" y="80"/>
                </a:lnTo>
                <a:lnTo>
                  <a:pt x="3235" y="83"/>
                </a:lnTo>
                <a:lnTo>
                  <a:pt x="3199" y="87"/>
                </a:lnTo>
                <a:lnTo>
                  <a:pt x="3166" y="90"/>
                </a:lnTo>
                <a:lnTo>
                  <a:pt x="3134" y="92"/>
                </a:lnTo>
                <a:lnTo>
                  <a:pt x="3105" y="96"/>
                </a:lnTo>
                <a:lnTo>
                  <a:pt x="3078" y="99"/>
                </a:lnTo>
                <a:lnTo>
                  <a:pt x="3054" y="103"/>
                </a:lnTo>
                <a:lnTo>
                  <a:pt x="3050" y="82"/>
                </a:lnTo>
                <a:lnTo>
                  <a:pt x="3076" y="78"/>
                </a:lnTo>
                <a:lnTo>
                  <a:pt x="3102" y="75"/>
                </a:lnTo>
                <a:lnTo>
                  <a:pt x="3132" y="73"/>
                </a:lnTo>
                <a:lnTo>
                  <a:pt x="3164" y="69"/>
                </a:lnTo>
                <a:lnTo>
                  <a:pt x="3198" y="66"/>
                </a:lnTo>
                <a:lnTo>
                  <a:pt x="3233" y="63"/>
                </a:lnTo>
                <a:lnTo>
                  <a:pt x="3272" y="61"/>
                </a:lnTo>
                <a:lnTo>
                  <a:pt x="3310" y="57"/>
                </a:lnTo>
                <a:lnTo>
                  <a:pt x="3392" y="52"/>
                </a:lnTo>
                <a:lnTo>
                  <a:pt x="3478" y="45"/>
                </a:lnTo>
                <a:lnTo>
                  <a:pt x="3565" y="40"/>
                </a:lnTo>
                <a:lnTo>
                  <a:pt x="3653" y="36"/>
                </a:lnTo>
                <a:lnTo>
                  <a:pt x="3741" y="31"/>
                </a:lnTo>
                <a:lnTo>
                  <a:pt x="3824" y="26"/>
                </a:lnTo>
                <a:lnTo>
                  <a:pt x="3904" y="21"/>
                </a:lnTo>
                <a:lnTo>
                  <a:pt x="3978" y="17"/>
                </a:lnTo>
                <a:lnTo>
                  <a:pt x="4044" y="12"/>
                </a:lnTo>
                <a:lnTo>
                  <a:pt x="4100" y="8"/>
                </a:lnTo>
                <a:lnTo>
                  <a:pt x="4124" y="7"/>
                </a:lnTo>
                <a:lnTo>
                  <a:pt x="4146" y="5"/>
                </a:lnTo>
                <a:lnTo>
                  <a:pt x="4164" y="1"/>
                </a:lnTo>
                <a:lnTo>
                  <a:pt x="4178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7" name="Line 35"/>
          <p:cNvSpPr>
            <a:spLocks noChangeShapeType="1"/>
          </p:cNvSpPr>
          <p:nvPr/>
        </p:nvSpPr>
        <p:spPr bwMode="auto">
          <a:xfrm flipH="1" flipV="1">
            <a:off x="467544" y="1485923"/>
            <a:ext cx="6350" cy="2660651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0"/>
          <p:cNvSpPr>
            <a:spLocks noChangeArrowheads="1"/>
          </p:cNvSpPr>
          <p:nvPr/>
        </p:nvSpPr>
        <p:spPr bwMode="auto">
          <a:xfrm rot="18930784">
            <a:off x="977594" y="2237273"/>
            <a:ext cx="1252537" cy="3238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56154286 h 21600"/>
              <a:gd name="T4" fmla="*/ 2147483647 w 21600"/>
              <a:gd name="T5" fmla="*/ 112308466 h 21600"/>
              <a:gd name="T6" fmla="*/ 2147483647 w 21600"/>
              <a:gd name="T7" fmla="*/ 56154286 h 21600"/>
              <a:gd name="T8" fmla="*/ 3 60000 65536"/>
              <a:gd name="T9" fmla="*/ 2 60000 65536"/>
              <a:gd name="T10" fmla="*/ 1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9" name="Oval 29"/>
          <p:cNvSpPr>
            <a:spLocks noChangeArrowheads="1"/>
          </p:cNvSpPr>
          <p:nvPr/>
        </p:nvSpPr>
        <p:spPr bwMode="auto">
          <a:xfrm>
            <a:off x="3923928" y="1628800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10" name="Oval 29"/>
          <p:cNvSpPr>
            <a:spLocks noChangeArrowheads="1"/>
          </p:cNvSpPr>
          <p:nvPr/>
        </p:nvSpPr>
        <p:spPr bwMode="auto">
          <a:xfrm>
            <a:off x="4499992" y="1556792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graphicFrame>
        <p:nvGraphicFramePr>
          <p:cNvPr id="11" name="Group 1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091357"/>
              </p:ext>
            </p:extLst>
          </p:nvPr>
        </p:nvGraphicFramePr>
        <p:xfrm>
          <a:off x="369346" y="4496639"/>
          <a:ext cx="5421524" cy="22000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6121"/>
                <a:gridCol w="1843611"/>
                <a:gridCol w="1881792"/>
              </a:tblGrid>
              <a:tr h="208823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Неразвитая инфраструктура (объекты и события советского типа), достопримечательности локального уровня, низкокачественная сувенирная продукция (эконом-сегмент).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Основной драйвер – «случайные» посетители из регионов, слабый внутренний туризм.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Arial" pitchFamily="29" charset="0"/>
                        <a:cs typeface="Arial" pitchFamily="29" charset="0"/>
                      </a:endParaRPr>
                    </a:p>
                  </a:txBody>
                  <a:tcPr marL="36000" marR="18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Появление форматных объектов (сетевые отели, общепит и пр.), появление специализированных сувенирных магазинов, достопримечательности </a:t>
                      </a:r>
                      <a:r>
                        <a:rPr kumimoji="0" lang="ru-RU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странового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 масштаба.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Основной драйвер – внутренний (региональный) туризм, ближе к концу этапа – въездной туризм (</a:t>
                      </a:r>
                      <a:r>
                        <a:rPr kumimoji="0" lang="ru-RU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страновой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).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Arial" pitchFamily="29" charset="0"/>
                        <a:cs typeface="Arial" pitchFamily="29" charset="0"/>
                      </a:endParaRPr>
                    </a:p>
                  </a:txBody>
                  <a:tcPr marL="36000" marR="18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Мощный бренд, новые форматы – «уникальный продукт», </a:t>
                      </a: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возникновение специализированных 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жизненных стилей </a:t>
                      </a: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и 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модных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 </a:t>
                      </a: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центров, 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достопримечательности международного масштаба.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Основной драйвер – въездной туризм и иностранный туризм, ближе к концу этапа – </a:t>
                      </a:r>
                      <a:r>
                        <a:rPr kumimoji="0" lang="ru-RU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трансфер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 компетенций в иные сферы (сувенирная продукция  в </a:t>
                      </a:r>
                      <a:r>
                        <a:rPr kumimoji="0" lang="ru-RU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потребит.рынки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rebuchet MS" pitchFamily="34" charset="0"/>
                        </a:rPr>
                        <a:t> и пр.)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Arial" pitchFamily="29" charset="0"/>
                        <a:cs typeface="Arial" pitchFamily="29" charset="0"/>
                      </a:endParaRPr>
                    </a:p>
                  </a:txBody>
                  <a:tcPr marL="36000" marR="18000" marT="18000" marB="18000" horzOverflow="overflow"/>
                </a:tc>
              </a:tr>
            </a:tbl>
          </a:graphicData>
        </a:graphic>
      </p:graphicFrame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870169" y="4175608"/>
            <a:ext cx="605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I </a:t>
            </a:r>
            <a:r>
              <a:rPr lang="ru-RU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этап</a:t>
            </a:r>
          </a:p>
        </p:txBody>
      </p:sp>
      <p:sp>
        <p:nvSpPr>
          <p:cNvPr id="13" name="Text Box 78"/>
          <p:cNvSpPr txBox="1">
            <a:spLocks noChangeArrowheads="1"/>
          </p:cNvSpPr>
          <p:nvPr/>
        </p:nvSpPr>
        <p:spPr bwMode="auto">
          <a:xfrm>
            <a:off x="2714787" y="4163567"/>
            <a:ext cx="6535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II</a:t>
            </a:r>
            <a:r>
              <a:rPr lang="ru-RU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 этап</a:t>
            </a:r>
          </a:p>
        </p:txBody>
      </p:sp>
      <p:sp>
        <p:nvSpPr>
          <p:cNvPr id="14" name="Text Box 79"/>
          <p:cNvSpPr txBox="1">
            <a:spLocks noChangeArrowheads="1"/>
          </p:cNvSpPr>
          <p:nvPr/>
        </p:nvSpPr>
        <p:spPr bwMode="auto">
          <a:xfrm>
            <a:off x="4414837" y="4160266"/>
            <a:ext cx="7016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III</a:t>
            </a:r>
            <a:r>
              <a:rPr lang="ru-RU" sz="1400" b="1" dirty="0">
                <a:latin typeface="Calibri" pitchFamily="-96" charset="0"/>
                <a:ea typeface="Arial" pitchFamily="-96" charset="0"/>
                <a:cs typeface="Arial" pitchFamily="-96" charset="0"/>
              </a:rPr>
              <a:t> этап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99992" y="1772816"/>
            <a:ext cx="125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Москва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779912" y="1844824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СПб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771800" y="242088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Карелия</a:t>
            </a:r>
            <a:endParaRPr lang="ru-RU" sz="1400" dirty="0"/>
          </a:p>
        </p:txBody>
      </p:sp>
      <p:sp>
        <p:nvSpPr>
          <p:cNvPr id="18" name="Oval 29"/>
          <p:cNvSpPr>
            <a:spLocks noChangeArrowheads="1"/>
          </p:cNvSpPr>
          <p:nvPr/>
        </p:nvSpPr>
        <p:spPr bwMode="auto">
          <a:xfrm>
            <a:off x="2339752" y="2636912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2780928"/>
            <a:ext cx="125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Вологда</a:t>
            </a:r>
            <a:endParaRPr lang="ru-RU" sz="1400" dirty="0"/>
          </a:p>
        </p:txBody>
      </p:sp>
      <p:sp>
        <p:nvSpPr>
          <p:cNvPr id="20" name="Oval 29"/>
          <p:cNvSpPr>
            <a:spLocks noChangeArrowheads="1"/>
          </p:cNvSpPr>
          <p:nvPr/>
        </p:nvSpPr>
        <p:spPr bwMode="auto">
          <a:xfrm>
            <a:off x="1259632" y="3789040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3717032"/>
            <a:ext cx="125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Красноярск</a:t>
            </a:r>
            <a:endParaRPr lang="ru-RU" sz="1400" dirty="0"/>
          </a:p>
        </p:txBody>
      </p:sp>
      <p:sp>
        <p:nvSpPr>
          <p:cNvPr id="22" name="Line 39"/>
          <p:cNvSpPr>
            <a:spLocks noChangeShapeType="1"/>
          </p:cNvSpPr>
          <p:nvPr/>
        </p:nvSpPr>
        <p:spPr bwMode="auto">
          <a:xfrm flipV="1">
            <a:off x="459606" y="4129129"/>
            <a:ext cx="5222912" cy="474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2699792" y="2276872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24" name="Oval 29"/>
          <p:cNvSpPr>
            <a:spLocks noChangeArrowheads="1"/>
          </p:cNvSpPr>
          <p:nvPr/>
        </p:nvSpPr>
        <p:spPr bwMode="auto">
          <a:xfrm>
            <a:off x="1979712" y="3068960"/>
            <a:ext cx="224408" cy="22440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23728" y="3068960"/>
            <a:ext cx="125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Алтай</a:t>
            </a:r>
            <a:endParaRPr lang="ru-RU" sz="1400" dirty="0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1619672" y="3356992"/>
            <a:ext cx="296416" cy="296416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Calibri" pitchFamily="-96" charset="0"/>
              <a:ea typeface="Arial" pitchFamily="-96" charset="0"/>
              <a:cs typeface="Arial" pitchFamily="-9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7704" y="3429000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Республика Коми</a:t>
            </a:r>
            <a:endParaRPr lang="ru-RU" sz="1400" b="1" dirty="0"/>
          </a:p>
        </p:txBody>
      </p:sp>
      <p:sp>
        <p:nvSpPr>
          <p:cNvPr id="29" name="Rectangle 4"/>
          <p:cNvSpPr/>
          <p:nvPr/>
        </p:nvSpPr>
        <p:spPr>
          <a:xfrm>
            <a:off x="6000760" y="2500306"/>
            <a:ext cx="289001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Высокая конкуренция за туриста, приверженного рекреационным видам туризма (Алтай, Карелия, Финляндия, Норвегия и пр.)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«Закрытость» </a:t>
            </a:r>
            <a:r>
              <a:rPr lang="ru-RU" sz="1100" dirty="0" smtClean="0">
                <a:latin typeface="Trebuchet MS" pitchFamily="34" charset="0"/>
              </a:rPr>
              <a:t>Республики Коми, </a:t>
            </a:r>
            <a:r>
              <a:rPr lang="ru-RU" sz="1100" dirty="0">
                <a:latin typeface="Trebuchet MS" pitchFamily="34" charset="0"/>
              </a:rPr>
              <a:t>ее замкнутость на себе, отсутствие потребительской туристической репутации и истории.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Неразвитая туристическая инфраструктура;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Ограниченная транспортная доступность основных уникальных природных объектов туристической ренты;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Отсутствие актуальных туристических продуктов;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Слабое развитие регионального рынка туроператорских услуг;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Высокая стоимость «доступа» на территорию;</a:t>
            </a:r>
            <a:endParaRPr lang="en-US" sz="1100" dirty="0">
              <a:latin typeface="Trebuchet MS" pitchFamily="34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100" dirty="0">
                <a:latin typeface="Trebuchet MS" pitchFamily="34" charset="0"/>
              </a:rPr>
              <a:t>Ограниченность финансовых ресурсов продвижения.</a:t>
            </a:r>
            <a:endParaRPr lang="en-US" sz="1100" dirty="0">
              <a:effectLst/>
              <a:latin typeface="Trebuchet MS" pitchFamily="34" charset="0"/>
            </a:endParaRPr>
          </a:p>
        </p:txBody>
      </p:sp>
      <p:sp>
        <p:nvSpPr>
          <p:cNvPr id="31" name="Заголовок 1"/>
          <p:cNvSpPr>
            <a:spLocks/>
          </p:cNvSpPr>
          <p:nvPr/>
        </p:nvSpPr>
        <p:spPr bwMode="auto">
          <a:xfrm>
            <a:off x="395536" y="188640"/>
            <a:ext cx="5473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r>
              <a:rPr lang="ru-RU" sz="2800" dirty="0">
                <a:solidFill>
                  <a:schemeClr val="bg1"/>
                </a:solidFill>
                <a:latin typeface="Trebuchet MS" pitchFamily="34" charset="0"/>
              </a:rPr>
              <a:t>ЭКО РЕСПУБЛИКА КОМИ</a:t>
            </a:r>
            <a:endParaRPr lang="ru-RU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3528" y="211286"/>
            <a:ext cx="8496944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РЫНКИ ТУРИЗМА: ГДЕ МЫ НАХОДИМСЯ?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2198" y="178592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rebuchet MS" pitchFamily="34" charset="0"/>
              </a:rPr>
              <a:t>ОГРАНИЧЕНИЯ  И ВЫЗОВЫ  В РАЗВИТИИ ТУРИЗМА В РЕСПУБЛИКЕ КОМИ</a:t>
            </a:r>
            <a:endParaRPr lang="ru-RU" sz="1200" dirty="0">
              <a:latin typeface="Trebuchet MS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3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80652" y="332656"/>
            <a:ext cx="8496944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ПРИОРИТЕТНЫЕ РЫНКИ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752" y="278092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ХАРАКТЕРИСТИКА ЦЕЛЕВОЙ АУДИТОРИИ </a:t>
            </a:r>
            <a:endParaRPr lang="ru-RU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447686" y="3372118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Старше 35 лет, подавляющее большинство из них (82%) имеет высшее образование и с  равным распределением по полу.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10447" y="2857872"/>
            <a:ext cx="18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СПОСОБЫ  ПУТЕШЕСТВИЙ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10447" y="3327772"/>
            <a:ext cx="20150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1000" dirty="0" smtClean="0">
                <a:latin typeface="Trebuchet MS" pitchFamily="34" charset="0"/>
              </a:rPr>
              <a:t>Большинство природно-экологических туристов предпочитает путешествовать парами - 60%, </a:t>
            </a:r>
          </a:p>
          <a:p>
            <a:pPr lvl="0" algn="just">
              <a:defRPr/>
            </a:pPr>
            <a:r>
              <a:rPr lang="ru-RU" sz="1000" dirty="0" smtClean="0">
                <a:latin typeface="Trebuchet MS" pitchFamily="34" charset="0"/>
              </a:rPr>
              <a:t>семьями-15%,</a:t>
            </a:r>
          </a:p>
          <a:p>
            <a:pPr lvl="0" algn="just">
              <a:defRPr/>
            </a:pPr>
            <a:r>
              <a:rPr lang="ru-RU" sz="1000" dirty="0" smtClean="0">
                <a:latin typeface="Trebuchet MS" pitchFamily="34" charset="0"/>
              </a:rPr>
              <a:t>в одиночку -13%.</a:t>
            </a:r>
          </a:p>
          <a:p>
            <a:pPr lvl="0" algn="just">
              <a:defRPr/>
            </a:pPr>
            <a:r>
              <a:rPr lang="ru-RU" sz="1000" dirty="0" smtClean="0">
                <a:latin typeface="Trebuchet MS" pitchFamily="34" charset="0"/>
              </a:rPr>
              <a:t>Более половины туристов предпочитает относительно длительные сроки путешествия: 8 -14 дней.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53319" y="2857872"/>
            <a:ext cx="18727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ТРЕНДЫ И ТЕНДЕНЦИИ</a:t>
            </a:r>
            <a:endParaRPr lang="ru-RU" sz="1000" dirty="0">
              <a:latin typeface="Trebuchet MS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29124" y="3313513"/>
            <a:ext cx="22145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latin typeface="Trebuchet MS" pitchFamily="34" charset="0"/>
                <a:cs typeface="Arial" pitchFamily="34" charset="0"/>
              </a:rPr>
              <a:t>Природный и экологический </a:t>
            </a:r>
            <a:r>
              <a:rPr lang="ru-RU" sz="1000" dirty="0" smtClean="0">
                <a:latin typeface="Trebuchet MS" pitchFamily="34" charset="0"/>
              </a:rPr>
              <a:t>туризм</a:t>
            </a:r>
            <a:r>
              <a:rPr lang="ru-RU" sz="1000" dirty="0" smtClean="0">
                <a:latin typeface="Trebuchet MS" pitchFamily="34" charset="0"/>
                <a:cs typeface="Arial" pitchFamily="34" charset="0"/>
              </a:rPr>
              <a:t> – рост от 13 до 17% в год и подорожание туристического продукта (с 800-1000 млн. дол. до млн. дол. 1100-1300).</a:t>
            </a:r>
            <a:endParaRPr lang="ru-RU" sz="800" dirty="0" smtClean="0">
              <a:latin typeface="Trebuchet MS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latin typeface="Trebuchet MS" pitchFamily="34" charset="0"/>
                <a:cs typeface="Arial" pitchFamily="34" charset="0"/>
              </a:rPr>
              <a:t>Основной тренд - </a:t>
            </a:r>
            <a:r>
              <a:rPr lang="ru-RU" sz="1000" b="1" dirty="0" err="1" smtClean="0">
                <a:latin typeface="Trebuchet MS" pitchFamily="34" charset="0"/>
                <a:cs typeface="Arial" pitchFamily="34" charset="0"/>
              </a:rPr>
              <a:t>экотуризм</a:t>
            </a:r>
            <a:r>
              <a:rPr lang="ru-RU" sz="1000" dirty="0" smtClean="0">
                <a:latin typeface="Trebuchet MS" pitchFamily="34" charset="0"/>
                <a:cs typeface="Arial" pitchFamily="34" charset="0"/>
              </a:rPr>
              <a:t> – развивающееся направление внутри российского туристического рынка  составляет 250-310 млн. дол, европейский рынок в 20 раз больше и составляет 5-6,3 млрд. дол, а мировой рынок – 15-17 млрд.дол. Потенциал роста рынка значительный – низкая стоимость инфраструктуры, по отношению ко всем остальным видам туризма.  </a:t>
            </a:r>
            <a:endParaRPr lang="ru-RU" sz="8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91931" y="2857871"/>
            <a:ext cx="19335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rebuchet MS" pitchFamily="34" charset="0"/>
              </a:rPr>
              <a:t>ОСНОВНЫЕ ИГРОКИ</a:t>
            </a:r>
            <a:endParaRPr lang="ru-RU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6791931" y="3372118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latin typeface="Trebuchet MS" pitchFamily="34" charset="0"/>
                <a:cs typeface="Arial" pitchFamily="34" charset="0"/>
              </a:rPr>
              <a:t>Лидеры рынка в России: </a:t>
            </a:r>
            <a:r>
              <a:rPr lang="ru-RU" sz="1000" dirty="0" smtClean="0">
                <a:latin typeface="Trebuchet MS" pitchFamily="34" charset="0"/>
                <a:cs typeface="Arial" pitchFamily="34" charset="0"/>
              </a:rPr>
              <a:t>Алтай, </a:t>
            </a:r>
            <a:r>
              <a:rPr lang="ru-RU" sz="1000" dirty="0" smtClean="0">
                <a:latin typeface="Trebuchet MS" pitchFamily="34" charset="0"/>
                <a:cs typeface="Arial" pitchFamily="34" charset="0"/>
              </a:rPr>
              <a:t>Байкал, Карелия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 smtClean="0">
              <a:latin typeface="Trebuchet MS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latin typeface="Trebuchet MS" pitchFamily="34" charset="0"/>
                <a:cs typeface="Arial" pitchFamily="34" charset="0"/>
              </a:rPr>
              <a:t>Лидеры рынка в мире:  </a:t>
            </a:r>
            <a:r>
              <a:rPr lang="ru-RU" sz="1000" dirty="0" smtClean="0">
                <a:latin typeface="Trebuchet MS" pitchFamily="34" charset="0"/>
                <a:cs typeface="Arial" pitchFamily="34" charset="0"/>
              </a:rPr>
              <a:t>Африка, Южная Америка,  страны северной Европы </a:t>
            </a:r>
            <a:endParaRPr lang="ru-RU" sz="1000" dirty="0"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21" name="Picture 2" descr="Картинка 9 из 469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50"/>
          <a:stretch>
            <a:fillRect/>
          </a:stretch>
        </p:blipFill>
        <p:spPr bwMode="auto">
          <a:xfrm>
            <a:off x="260482" y="1263885"/>
            <a:ext cx="1906486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Картинка 51 из 2131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4525" y="1268760"/>
            <a:ext cx="1944216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7" name="Рисунок 26" descr="Столбы сверху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290541"/>
            <a:ext cx="1888468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8" name="Picture 2" descr="Картинка 1 из 21286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1931" y="1326947"/>
            <a:ext cx="1836670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1009428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1200" dirty="0" smtClean="0">
                <a:latin typeface="Trebuchet MS" pitchFamily="34" charset="0"/>
                <a:cs typeface="Tahoma" pitchFamily="34" charset="0"/>
              </a:rPr>
              <a:t>Последовательная </a:t>
            </a:r>
            <a:r>
              <a:rPr lang="ru-RU" sz="1200" dirty="0">
                <a:latin typeface="Trebuchet MS" pitchFamily="34" charset="0"/>
                <a:cs typeface="Tahoma" pitchFamily="34" charset="0"/>
              </a:rPr>
              <a:t>работа с разными сегментами </a:t>
            </a:r>
            <a:r>
              <a:rPr lang="ru-RU" sz="1200" dirty="0" smtClean="0">
                <a:latin typeface="Trebuchet MS" pitchFamily="34" charset="0"/>
                <a:cs typeface="Tahoma" pitchFamily="34" charset="0"/>
              </a:rPr>
              <a:t>рынка  </a:t>
            </a:r>
            <a:r>
              <a:rPr lang="ru-RU" sz="1200" dirty="0">
                <a:latin typeface="Trebuchet MS" pitchFamily="34" charset="0"/>
                <a:cs typeface="Tahoma" pitchFamily="34" charset="0"/>
              </a:rPr>
              <a:t>от создания базовой инфраструктуры к нишевым продуктам международного уровня</a:t>
            </a:r>
            <a:r>
              <a:rPr lang="ru-RU" sz="1200" dirty="0" smtClean="0">
                <a:latin typeface="Trebuchet MS" pitchFamily="34" charset="0"/>
                <a:cs typeface="Tahoma" pitchFamily="34" charset="0"/>
              </a:rPr>
              <a:t>.</a:t>
            </a:r>
            <a:r>
              <a:rPr lang="en-US" sz="1200" dirty="0" smtClean="0">
                <a:latin typeface="Trebuchet MS" pitchFamily="34" charset="0"/>
                <a:cs typeface="Tahoma" pitchFamily="34" charset="0"/>
              </a:rPr>
              <a:t> </a:t>
            </a:r>
            <a:endParaRPr lang="ru-RU" sz="1600" b="1" dirty="0">
              <a:latin typeface="Trebuchet MS" pitchFamily="34" charset="0"/>
              <a:cs typeface="Tahoma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451229"/>
              </p:ext>
            </p:extLst>
          </p:nvPr>
        </p:nvGraphicFramePr>
        <p:xfrm>
          <a:off x="485805" y="1700808"/>
          <a:ext cx="8229599" cy="43064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65633"/>
                <a:gridCol w="1512168"/>
                <a:gridCol w="1512168"/>
                <a:gridCol w="2493604"/>
                <a:gridCol w="1646026"/>
              </a:tblGrid>
              <a:tr h="2051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Этапы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Стратегический ход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Опорные сегменты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Истории успеха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Брендинг территории</a:t>
                      </a:r>
                      <a:endParaRPr lang="ru-RU" sz="110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</a:tr>
              <a:tr h="1294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Этап 1 </a:t>
                      </a:r>
                      <a:r>
                        <a:rPr lang="ru-RU" sz="1100" dirty="0" smtClean="0">
                          <a:effectLst/>
                        </a:rPr>
                        <a:t>–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2013-2015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Работа с существующим туристическим </a:t>
                      </a:r>
                      <a:r>
                        <a:rPr lang="ru-RU" sz="1100" dirty="0" smtClean="0">
                          <a:effectLst/>
                        </a:rPr>
                        <a:t>потоком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Городской </a:t>
                      </a:r>
                      <a:r>
                        <a:rPr lang="ru-RU" sz="1100" dirty="0" smtClean="0">
                          <a:effectLst/>
                        </a:rPr>
                        <a:t>туризм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Пешеходные маршруты  городского  и загородного туризма, Эко-форум, сеть </a:t>
                      </a:r>
                      <a:r>
                        <a:rPr lang="ru-RU" sz="1100" dirty="0" err="1" smtClean="0">
                          <a:effectLst/>
                        </a:rPr>
                        <a:t>миниотелей</a:t>
                      </a:r>
                      <a:r>
                        <a:rPr lang="ru-RU" sz="1100" dirty="0" smtClean="0">
                          <a:effectLst/>
                        </a:rPr>
                        <a:t> и гостевых домов, календарь событий, </a:t>
                      </a:r>
                      <a:r>
                        <a:rPr lang="ru-RU" sz="1100" dirty="0">
                          <a:effectLst/>
                        </a:rPr>
                        <a:t>туристско-рекреационные </a:t>
                      </a:r>
                      <a:r>
                        <a:rPr lang="ru-RU" sz="1100" dirty="0" smtClean="0">
                          <a:effectLst/>
                        </a:rPr>
                        <a:t>кластеры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Национальный (бренд территории реализуется через локальные культурные проекты</a:t>
                      </a:r>
                      <a:r>
                        <a:rPr lang="ru-RU" sz="1100" dirty="0" smtClean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</a:tr>
              <a:tr h="1294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Этап 2 </a:t>
                      </a:r>
                      <a:r>
                        <a:rPr lang="ru-RU" sz="1100" dirty="0" smtClean="0">
                          <a:effectLst/>
                        </a:rPr>
                        <a:t>–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2014-2018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Работа с рынками </a:t>
                      </a:r>
                      <a:r>
                        <a:rPr lang="ru-RU" sz="1100" dirty="0" err="1">
                          <a:effectLst/>
                        </a:rPr>
                        <a:t>внутрирегионального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smtClean="0">
                          <a:effectLst/>
                        </a:rPr>
                        <a:t>туризма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Рыболовно-охотничий туризм, природный </a:t>
                      </a:r>
                      <a:r>
                        <a:rPr lang="ru-RU" sz="1100" dirty="0" smtClean="0">
                          <a:effectLst/>
                        </a:rPr>
                        <a:t>туризм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Соревнование по ловле хариуса</a:t>
                      </a:r>
                      <a:r>
                        <a:rPr lang="ru-RU" sz="1100" dirty="0" smtClean="0">
                          <a:effectLst/>
                        </a:rPr>
                        <a:t>, фестиваль </a:t>
                      </a:r>
                      <a:r>
                        <a:rPr lang="ru-RU" sz="1100" dirty="0" smtClean="0">
                          <a:effectLst/>
                        </a:rPr>
                        <a:t>городской этнокультуры </a:t>
                      </a:r>
                      <a:r>
                        <a:rPr lang="ru-RU" sz="1100" dirty="0" smtClean="0">
                          <a:effectLst/>
                        </a:rPr>
                        <a:t>«Люди Леса», </a:t>
                      </a:r>
                      <a:r>
                        <a:rPr lang="ru-RU" sz="1100" dirty="0">
                          <a:effectLst/>
                        </a:rPr>
                        <a:t>рыболовные туры, местные бренды, служба </a:t>
                      </a:r>
                      <a:r>
                        <a:rPr lang="ru-RU" sz="1100" dirty="0" smtClean="0">
                          <a:effectLst/>
                        </a:rPr>
                        <a:t>спасения, сеть</a:t>
                      </a:r>
                      <a:r>
                        <a:rPr lang="ru-RU" sz="1100" baseline="0" dirty="0" smtClean="0">
                          <a:effectLst/>
                        </a:rPr>
                        <a:t> ТИЦ и многофункциональный портал по туризму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Экологические стандарты в жизни, бизнесе и строительстве, бренды местных </a:t>
                      </a:r>
                      <a:r>
                        <a:rPr lang="ru-RU" sz="1100" dirty="0" smtClean="0">
                          <a:effectLst/>
                        </a:rPr>
                        <a:t>товаров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</a:tr>
              <a:tr h="15123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Этап 3 </a:t>
                      </a:r>
                      <a:r>
                        <a:rPr lang="ru-RU" sz="1100" dirty="0" smtClean="0">
                          <a:effectLst/>
                        </a:rPr>
                        <a:t>–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2016-2025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Выход на национальные и мировые рынки с уникальными </a:t>
                      </a:r>
                      <a:r>
                        <a:rPr lang="ru-RU" sz="1100" dirty="0" err="1">
                          <a:effectLst/>
                        </a:rPr>
                        <a:t>нишевыми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smtClean="0">
                          <a:effectLst/>
                        </a:rPr>
                        <a:t>продуктами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Природный туризм, рыболовно-охотничий туризм, рекреационный </a:t>
                      </a:r>
                      <a:r>
                        <a:rPr lang="ru-RU" sz="1100" dirty="0" smtClean="0">
                          <a:effectLst/>
                        </a:rPr>
                        <a:t>туризм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Развитие так называемого «духовного туризма» (паломничество, восточные духовные практики), международное соревнование по ловле рыбы, экологические </a:t>
                      </a:r>
                      <a:r>
                        <a:rPr lang="ru-RU" sz="1100" dirty="0" smtClean="0">
                          <a:effectLst/>
                        </a:rPr>
                        <a:t>маршруты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Международное </a:t>
                      </a:r>
                      <a:r>
                        <a:rPr lang="ru-RU" sz="1100" dirty="0" smtClean="0">
                          <a:effectLst/>
                        </a:rPr>
                        <a:t>позиционирование</a:t>
                      </a:r>
                      <a:endParaRPr lang="ru-RU" sz="1100" dirty="0">
                        <a:effectLst/>
                        <a:latin typeface="Trebuchet MS" pitchFamily="34" charset="0"/>
                        <a:ea typeface="Calibri"/>
                        <a:cs typeface="Times New Roman"/>
                      </a:endParaRPr>
                    </a:p>
                  </a:txBody>
                  <a:tcPr marL="57364" marR="57364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32656"/>
            <a:ext cx="7715304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СЦЕНАРИИ ТУРИЗМА ДЛЯ КОМИ: ЭТАПЫ РАЗВИТИЯ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"/>
          <p:cNvSpPr>
            <a:spLocks noGrp="1"/>
          </p:cNvSpPr>
          <p:nvPr>
            <p:ph type="body" sz="quarter" idx="3"/>
          </p:nvPr>
        </p:nvSpPr>
        <p:spPr>
          <a:xfrm>
            <a:off x="357158" y="285728"/>
            <a:ext cx="6215106" cy="428628"/>
          </a:xfrm>
        </p:spPr>
        <p:txBody>
          <a:bodyPr>
            <a:normAutofit lnSpcReduction="10000"/>
          </a:bodyPr>
          <a:lstStyle/>
          <a:p>
            <a:r>
              <a:rPr lang="ru-RU" sz="23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ЦЕЛИ И ЗАДАЧИ СТРАТЕГИИ</a:t>
            </a:r>
            <a:endParaRPr lang="ru-RU" sz="2300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857224" y="857232"/>
          <a:ext cx="7524760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22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4282" y="140456"/>
            <a:ext cx="8929718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РАЗВИТИЕ ТУРИСТИЧЕСКИХ КЛАСТЕРОВ РК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V="1">
            <a:off x="0" y="6695649"/>
            <a:ext cx="9144000" cy="45719"/>
          </a:xfrm>
          <a:prstGeom prst="rect">
            <a:avLst/>
          </a:prstGeom>
          <a:gradFill>
            <a:gsLst>
              <a:gs pos="0">
                <a:srgbClr val="02AE89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rgbClr val="0093B8">
                      <a:shade val="30000"/>
                      <a:satMod val="115000"/>
                    </a:srgbClr>
                  </a:gs>
                  <a:gs pos="50000">
                    <a:srgbClr val="0093B8">
                      <a:shade val="67500"/>
                      <a:satMod val="115000"/>
                    </a:srgbClr>
                  </a:gs>
                  <a:gs pos="100000">
                    <a:srgbClr val="0093B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282" y="57148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Приоритетным направлением для Республики Коми является развитие туристской инфраструктуры ограниченного числа территорий, наиболее перспективных с точки зрения развития внутреннего и въездного туризма. Основным инструментом развития инфраструктуры является формирование туристических кластеров, которые функционально связаны с реализацией крупных инвестиционных и иных проектов</a:t>
            </a:r>
            <a:endParaRPr lang="ru-RU" sz="1400" dirty="0"/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425486589"/>
              </p:ext>
            </p:extLst>
          </p:nvPr>
        </p:nvGraphicFramePr>
        <p:xfrm>
          <a:off x="285720" y="1571612"/>
          <a:ext cx="850112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2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14501" y="271463"/>
            <a:ext cx="5333794" cy="6221764"/>
          </a:xfrm>
          <a:prstGeom prst="round2DiagRect">
            <a:avLst>
              <a:gd name="adj1" fmla="val 3325"/>
              <a:gd name="adj2" fmla="val 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5568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1959" y="4279044"/>
            <a:ext cx="25347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</a:rPr>
              <a:t>Ухта:</a:t>
            </a:r>
            <a:br>
              <a:rPr lang="ru-RU" sz="1100" dirty="0" smtClean="0">
                <a:solidFill>
                  <a:prstClr val="black"/>
                </a:solidFill>
              </a:rPr>
            </a:br>
            <a:r>
              <a:rPr lang="ru-RU" sz="1100" dirty="0"/>
              <a:t>Кластер </a:t>
            </a:r>
            <a:r>
              <a:rPr lang="ru-RU" sz="1100" dirty="0" err="1"/>
              <a:t>конгрессного</a:t>
            </a:r>
            <a:r>
              <a:rPr lang="ru-RU" sz="1100" dirty="0"/>
              <a:t> туризма «Ухта</a:t>
            </a:r>
            <a:r>
              <a:rPr lang="ru-RU" sz="1100" dirty="0" smtClean="0"/>
              <a:t>».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4149080"/>
            <a:ext cx="1405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100" dirty="0"/>
              <a:t>Туристический кластер </a:t>
            </a:r>
            <a:r>
              <a:rPr lang="ru-RU" sz="1100" dirty="0" err="1" smtClean="0"/>
              <a:t>г.Сыктывкар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107504" y="1847168"/>
            <a:ext cx="23943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100" dirty="0"/>
              <a:t>Кластер водного туризма вдоль реки </a:t>
            </a:r>
            <a:r>
              <a:rPr lang="ru-RU" sz="1100" dirty="0" smtClean="0"/>
              <a:t>Печора.</a:t>
            </a:r>
            <a:endParaRPr lang="ru-RU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7226416" y="1377809"/>
            <a:ext cx="19030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100" dirty="0" smtClean="0">
                <a:solidFill>
                  <a:prstClr val="black"/>
                </a:solidFill>
              </a:rPr>
              <a:t>Воркута:</a:t>
            </a:r>
            <a:br>
              <a:rPr lang="ru-RU" sz="1100" dirty="0" smtClean="0">
                <a:solidFill>
                  <a:prstClr val="black"/>
                </a:solidFill>
              </a:rPr>
            </a:br>
            <a:r>
              <a:rPr lang="ru-RU" sz="1100" dirty="0"/>
              <a:t>Перспективный кластер мемориального и природного туризма «Воркута».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092280" y="2914055"/>
            <a:ext cx="17405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Комплексный кластер природного и активного туризма «Северный»;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89235" y="5301252"/>
            <a:ext cx="2437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Туристический кластер «</a:t>
            </a:r>
            <a:r>
              <a:rPr lang="ru-RU" sz="1100" dirty="0" err="1"/>
              <a:t>Этнопарк</a:t>
            </a:r>
            <a:r>
              <a:rPr lang="ru-RU" sz="1100" dirty="0"/>
              <a:t>»;</a:t>
            </a:r>
            <a:endParaRPr lang="ru-RU" sz="1100" dirty="0">
              <a:solidFill>
                <a:prstClr val="black"/>
              </a:solidFill>
            </a:endParaRPr>
          </a:p>
        </p:txBody>
      </p:sp>
      <p:cxnSp>
        <p:nvCxnSpPr>
          <p:cNvPr id="42" name="Прямая соединительная линия 41"/>
          <p:cNvCxnSpPr>
            <a:stCxn id="45" idx="5"/>
            <a:endCxn id="41" idx="1"/>
          </p:cNvCxnSpPr>
          <p:nvPr/>
        </p:nvCxnSpPr>
        <p:spPr bwMode="auto">
          <a:xfrm flipV="1">
            <a:off x="3308030" y="5516696"/>
            <a:ext cx="2481205" cy="189222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" name="Заголовок 2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l"/>
            <a:r>
              <a:rPr lang="ru-RU" sz="2400" dirty="0" smtClean="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rPr>
              <a:t>Инвестиционные площадки в сфере туризма Республики Коми</a:t>
            </a:r>
            <a:endParaRPr lang="ru-RU" sz="2400" dirty="0">
              <a:gradFill flip="none" rotWithShape="1">
                <a:gsLst>
                  <a:gs pos="0">
                    <a:srgbClr val="02AE89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1"/>
                <a:tileRect/>
              </a:gra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71463"/>
            <a:ext cx="5333794" cy="5893842"/>
          </a:xfrm>
          <a:prstGeom prst="rect">
            <a:avLst/>
          </a:prstGeom>
          <a:ln>
            <a:solidFill>
              <a:schemeClr val="bg1"/>
            </a:solidFill>
          </a:ln>
        </p:spPr>
      </p:pic>
      <p:cxnSp>
        <p:nvCxnSpPr>
          <p:cNvPr id="28" name="Прямая соединительная линия 27"/>
          <p:cNvCxnSpPr/>
          <p:nvPr/>
        </p:nvCxnSpPr>
        <p:spPr bwMode="auto">
          <a:xfrm>
            <a:off x="6588224" y="1124744"/>
            <a:ext cx="649430" cy="55925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7" name="Овал 36"/>
          <p:cNvSpPr/>
          <p:nvPr/>
        </p:nvSpPr>
        <p:spPr>
          <a:xfrm>
            <a:off x="6300192" y="926076"/>
            <a:ext cx="343534" cy="270676"/>
          </a:xfrm>
          <a:prstGeom prst="ellipse">
            <a:avLst/>
          </a:prstGeom>
          <a:ln w="31750">
            <a:solidFill>
              <a:srgbClr val="800000"/>
            </a:solidFill>
            <a:prstDash val="solid"/>
          </a:ln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05568D"/>
              </a:solidFill>
              <a:latin typeface="Arial" charset="0"/>
              <a:ea typeface="Arial" charset="0"/>
            </a:endParaRPr>
          </a:p>
        </p:txBody>
      </p:sp>
      <p:cxnSp>
        <p:nvCxnSpPr>
          <p:cNvPr id="5" name="Прямая соединительная линия 4"/>
          <p:cNvCxnSpPr>
            <a:stCxn id="2" idx="6"/>
            <a:endCxn id="3" idx="1"/>
          </p:cNvCxnSpPr>
          <p:nvPr/>
        </p:nvCxnSpPr>
        <p:spPr bwMode="auto">
          <a:xfrm>
            <a:off x="4123446" y="3526887"/>
            <a:ext cx="2348513" cy="105223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Овал 1"/>
          <p:cNvSpPr/>
          <p:nvPr/>
        </p:nvSpPr>
        <p:spPr>
          <a:xfrm>
            <a:off x="3779912" y="3391549"/>
            <a:ext cx="343534" cy="270676"/>
          </a:xfrm>
          <a:prstGeom prst="ellipse">
            <a:avLst/>
          </a:prstGeom>
          <a:ln w="31750">
            <a:solidFill>
              <a:srgbClr val="800000"/>
            </a:solidFill>
            <a:prstDash val="solid"/>
          </a:ln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05568D"/>
              </a:solidFill>
              <a:latin typeface="Arial" charset="0"/>
              <a:ea typeface="Arial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2339752" y="4737615"/>
            <a:ext cx="1134408" cy="1134437"/>
          </a:xfrm>
          <a:prstGeom prst="ellipse">
            <a:avLst/>
          </a:prstGeom>
          <a:ln w="31750">
            <a:solidFill>
              <a:srgbClr val="800000"/>
            </a:solidFill>
            <a:prstDash val="solid"/>
          </a:ln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05568D"/>
              </a:solidFill>
              <a:latin typeface="Arial" charset="0"/>
              <a:ea typeface="Arial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2915816" y="4437112"/>
            <a:ext cx="343534" cy="270676"/>
          </a:xfrm>
          <a:prstGeom prst="ellipse">
            <a:avLst/>
          </a:prstGeom>
          <a:ln w="31750">
            <a:solidFill>
              <a:srgbClr val="800000"/>
            </a:solidFill>
            <a:prstDash val="solid"/>
          </a:ln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05568D"/>
              </a:solidFill>
              <a:latin typeface="Arial" charset="0"/>
              <a:ea typeface="Arial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 bwMode="auto">
          <a:xfrm>
            <a:off x="1115616" y="4437112"/>
            <a:ext cx="1872208" cy="12264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4" name="Прямая соединительная линия 33"/>
          <p:cNvCxnSpPr>
            <a:stCxn id="21" idx="6"/>
            <a:endCxn id="33" idx="1"/>
          </p:cNvCxnSpPr>
          <p:nvPr/>
        </p:nvCxnSpPr>
        <p:spPr bwMode="auto">
          <a:xfrm flipV="1">
            <a:off x="5467775" y="3214137"/>
            <a:ext cx="1624505" cy="15761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" name="Овал 20"/>
          <p:cNvSpPr/>
          <p:nvPr/>
        </p:nvSpPr>
        <p:spPr>
          <a:xfrm rot="1221374">
            <a:off x="4626443" y="1696761"/>
            <a:ext cx="868450" cy="3047894"/>
          </a:xfrm>
          <a:prstGeom prst="ellipse">
            <a:avLst/>
          </a:prstGeom>
          <a:ln w="31750">
            <a:solidFill>
              <a:srgbClr val="800000"/>
            </a:solidFill>
            <a:prstDash val="solid"/>
          </a:ln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05568D"/>
              </a:solidFill>
              <a:latin typeface="Arial" charset="0"/>
              <a:ea typeface="Arial" charset="0"/>
            </a:endParaRPr>
          </a:p>
        </p:txBody>
      </p:sp>
      <p:cxnSp>
        <p:nvCxnSpPr>
          <p:cNvPr id="22" name="Прямая соединительная линия 21"/>
          <p:cNvCxnSpPr>
            <a:stCxn id="49" idx="1"/>
          </p:cNvCxnSpPr>
          <p:nvPr/>
        </p:nvCxnSpPr>
        <p:spPr bwMode="auto">
          <a:xfrm flipH="1" flipV="1">
            <a:off x="1259632" y="2132856"/>
            <a:ext cx="2389003" cy="23382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9" name="Полилиния 48"/>
          <p:cNvSpPr/>
          <p:nvPr/>
        </p:nvSpPr>
        <p:spPr>
          <a:xfrm>
            <a:off x="3620510" y="1371600"/>
            <a:ext cx="1517822" cy="3325906"/>
          </a:xfrm>
          <a:custGeom>
            <a:avLst/>
            <a:gdLst>
              <a:gd name="connsiteX0" fmla="*/ 99843 w 1517822"/>
              <a:gd name="connsiteY0" fmla="*/ 0 h 3325906"/>
              <a:gd name="connsiteX1" fmla="*/ 28125 w 1517822"/>
              <a:gd name="connsiteY1" fmla="*/ 995082 h 3325906"/>
              <a:gd name="connsiteX2" fmla="*/ 512219 w 1517822"/>
              <a:gd name="connsiteY2" fmla="*/ 1004047 h 3325906"/>
              <a:gd name="connsiteX3" fmla="*/ 834949 w 1517822"/>
              <a:gd name="connsiteY3" fmla="*/ 475129 h 3325906"/>
              <a:gd name="connsiteX4" fmla="*/ 1094925 w 1517822"/>
              <a:gd name="connsiteY4" fmla="*/ 510988 h 3325906"/>
              <a:gd name="connsiteX5" fmla="*/ 1193537 w 1517822"/>
              <a:gd name="connsiteY5" fmla="*/ 878541 h 3325906"/>
              <a:gd name="connsiteX6" fmla="*/ 1238361 w 1517822"/>
              <a:gd name="connsiteY6" fmla="*/ 1192306 h 3325906"/>
              <a:gd name="connsiteX7" fmla="*/ 1516266 w 1517822"/>
              <a:gd name="connsiteY7" fmla="*/ 1425388 h 3325906"/>
              <a:gd name="connsiteX8" fmla="*/ 1345937 w 1517822"/>
              <a:gd name="connsiteY8" fmla="*/ 1981200 h 3325906"/>
              <a:gd name="connsiteX9" fmla="*/ 1238361 w 1517822"/>
              <a:gd name="connsiteY9" fmla="*/ 1927412 h 3325906"/>
              <a:gd name="connsiteX10" fmla="*/ 1023208 w 1517822"/>
              <a:gd name="connsiteY10" fmla="*/ 2393576 h 3325906"/>
              <a:gd name="connsiteX11" fmla="*/ 1068031 w 1517822"/>
              <a:gd name="connsiteY11" fmla="*/ 2662518 h 3325906"/>
              <a:gd name="connsiteX12" fmla="*/ 1247325 w 1517822"/>
              <a:gd name="connsiteY12" fmla="*/ 2788024 h 3325906"/>
              <a:gd name="connsiteX13" fmla="*/ 1202502 w 1517822"/>
              <a:gd name="connsiteY13" fmla="*/ 3048000 h 3325906"/>
              <a:gd name="connsiteX14" fmla="*/ 1292149 w 1517822"/>
              <a:gd name="connsiteY14" fmla="*/ 3200400 h 3325906"/>
              <a:gd name="connsiteX15" fmla="*/ 1319043 w 1517822"/>
              <a:gd name="connsiteY15" fmla="*/ 3325906 h 332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17822" h="3325906">
                <a:moveTo>
                  <a:pt x="99843" y="0"/>
                </a:moveTo>
                <a:cubicBezTo>
                  <a:pt x="29619" y="413870"/>
                  <a:pt x="-40604" y="827741"/>
                  <a:pt x="28125" y="995082"/>
                </a:cubicBezTo>
                <a:cubicBezTo>
                  <a:pt x="96854" y="1162423"/>
                  <a:pt x="377748" y="1090706"/>
                  <a:pt x="512219" y="1004047"/>
                </a:cubicBezTo>
                <a:cubicBezTo>
                  <a:pt x="646690" y="917388"/>
                  <a:pt x="737831" y="557305"/>
                  <a:pt x="834949" y="475129"/>
                </a:cubicBezTo>
                <a:cubicBezTo>
                  <a:pt x="932067" y="392953"/>
                  <a:pt x="1035160" y="443753"/>
                  <a:pt x="1094925" y="510988"/>
                </a:cubicBezTo>
                <a:cubicBezTo>
                  <a:pt x="1154690" y="578223"/>
                  <a:pt x="1169631" y="764988"/>
                  <a:pt x="1193537" y="878541"/>
                </a:cubicBezTo>
                <a:cubicBezTo>
                  <a:pt x="1217443" y="992094"/>
                  <a:pt x="1184573" y="1101165"/>
                  <a:pt x="1238361" y="1192306"/>
                </a:cubicBezTo>
                <a:cubicBezTo>
                  <a:pt x="1292149" y="1283447"/>
                  <a:pt x="1498337" y="1293906"/>
                  <a:pt x="1516266" y="1425388"/>
                </a:cubicBezTo>
                <a:cubicBezTo>
                  <a:pt x="1534195" y="1556870"/>
                  <a:pt x="1392255" y="1897529"/>
                  <a:pt x="1345937" y="1981200"/>
                </a:cubicBezTo>
                <a:cubicBezTo>
                  <a:pt x="1299619" y="2064871"/>
                  <a:pt x="1292149" y="1858683"/>
                  <a:pt x="1238361" y="1927412"/>
                </a:cubicBezTo>
                <a:cubicBezTo>
                  <a:pt x="1184573" y="1996141"/>
                  <a:pt x="1051596" y="2271058"/>
                  <a:pt x="1023208" y="2393576"/>
                </a:cubicBezTo>
                <a:cubicBezTo>
                  <a:pt x="994820" y="2516094"/>
                  <a:pt x="1030678" y="2596777"/>
                  <a:pt x="1068031" y="2662518"/>
                </a:cubicBezTo>
                <a:cubicBezTo>
                  <a:pt x="1105384" y="2728259"/>
                  <a:pt x="1224913" y="2723777"/>
                  <a:pt x="1247325" y="2788024"/>
                </a:cubicBezTo>
                <a:cubicBezTo>
                  <a:pt x="1269737" y="2852271"/>
                  <a:pt x="1195031" y="2979271"/>
                  <a:pt x="1202502" y="3048000"/>
                </a:cubicBezTo>
                <a:cubicBezTo>
                  <a:pt x="1209973" y="3116729"/>
                  <a:pt x="1272726" y="3154082"/>
                  <a:pt x="1292149" y="3200400"/>
                </a:cubicBezTo>
                <a:cubicBezTo>
                  <a:pt x="1311572" y="3246718"/>
                  <a:pt x="1319043" y="3325906"/>
                  <a:pt x="1319043" y="3325906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35496" y="3214137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100" dirty="0"/>
              <a:t>Туристический кластер «Таежное кольцо</a:t>
            </a:r>
            <a:r>
              <a:rPr lang="ru-RU" sz="1100" dirty="0" smtClean="0"/>
              <a:t>».</a:t>
            </a:r>
          </a:p>
        </p:txBody>
      </p:sp>
      <p:sp>
        <p:nvSpPr>
          <p:cNvPr id="57" name="Полилиния 56"/>
          <p:cNvSpPr/>
          <p:nvPr/>
        </p:nvSpPr>
        <p:spPr>
          <a:xfrm>
            <a:off x="3027991" y="3505144"/>
            <a:ext cx="1240012" cy="1319419"/>
          </a:xfrm>
          <a:custGeom>
            <a:avLst/>
            <a:gdLst>
              <a:gd name="connsiteX0" fmla="*/ 100691 w 1240012"/>
              <a:gd name="connsiteY0" fmla="*/ 1102715 h 1319419"/>
              <a:gd name="connsiteX1" fmla="*/ 486174 w 1240012"/>
              <a:gd name="connsiteY1" fmla="*/ 986174 h 1319419"/>
              <a:gd name="connsiteX2" fmla="*/ 728221 w 1240012"/>
              <a:gd name="connsiteY2" fmla="*/ 1004103 h 1319419"/>
              <a:gd name="connsiteX3" fmla="*/ 1041985 w 1240012"/>
              <a:gd name="connsiteY3" fmla="*/ 1299938 h 1319419"/>
              <a:gd name="connsiteX4" fmla="*/ 1239209 w 1240012"/>
              <a:gd name="connsiteY4" fmla="*/ 376574 h 1319419"/>
              <a:gd name="connsiteX5" fmla="*/ 970268 w 1240012"/>
              <a:gd name="connsiteY5" fmla="*/ 56 h 1319419"/>
              <a:gd name="connsiteX6" fmla="*/ 530997 w 1240012"/>
              <a:gd name="connsiteY6" fmla="*/ 349680 h 1319419"/>
              <a:gd name="connsiteX7" fmla="*/ 172409 w 1240012"/>
              <a:gd name="connsiteY7" fmla="*/ 546903 h 1319419"/>
              <a:gd name="connsiteX8" fmla="*/ 2080 w 1240012"/>
              <a:gd name="connsiteY8" fmla="*/ 771021 h 1319419"/>
              <a:gd name="connsiteX9" fmla="*/ 100691 w 1240012"/>
              <a:gd name="connsiteY9" fmla="*/ 1102715 h 1319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0012" h="1319419">
                <a:moveTo>
                  <a:pt x="100691" y="1102715"/>
                </a:moveTo>
                <a:cubicBezTo>
                  <a:pt x="181373" y="1138574"/>
                  <a:pt x="381586" y="1002609"/>
                  <a:pt x="486174" y="986174"/>
                </a:cubicBezTo>
                <a:cubicBezTo>
                  <a:pt x="590762" y="969739"/>
                  <a:pt x="635586" y="951809"/>
                  <a:pt x="728221" y="1004103"/>
                </a:cubicBezTo>
                <a:cubicBezTo>
                  <a:pt x="820856" y="1056397"/>
                  <a:pt x="956820" y="1404526"/>
                  <a:pt x="1041985" y="1299938"/>
                </a:cubicBezTo>
                <a:cubicBezTo>
                  <a:pt x="1127150" y="1195350"/>
                  <a:pt x="1251162" y="593221"/>
                  <a:pt x="1239209" y="376574"/>
                </a:cubicBezTo>
                <a:cubicBezTo>
                  <a:pt x="1227256" y="159927"/>
                  <a:pt x="1088303" y="4538"/>
                  <a:pt x="970268" y="56"/>
                </a:cubicBezTo>
                <a:cubicBezTo>
                  <a:pt x="852233" y="-4426"/>
                  <a:pt x="663973" y="258539"/>
                  <a:pt x="530997" y="349680"/>
                </a:cubicBezTo>
                <a:cubicBezTo>
                  <a:pt x="398021" y="440821"/>
                  <a:pt x="260562" y="476679"/>
                  <a:pt x="172409" y="546903"/>
                </a:cubicBezTo>
                <a:cubicBezTo>
                  <a:pt x="84256" y="617126"/>
                  <a:pt x="12539" y="675398"/>
                  <a:pt x="2080" y="771021"/>
                </a:cubicBezTo>
                <a:cubicBezTo>
                  <a:pt x="-8379" y="866644"/>
                  <a:pt x="20009" y="1066856"/>
                  <a:pt x="100691" y="1102715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 bwMode="auto">
          <a:xfrm flipH="1" flipV="1">
            <a:off x="1512872" y="3526887"/>
            <a:ext cx="2063756" cy="351963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80000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26885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14282" y="428604"/>
            <a:ext cx="8929718" cy="430871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>
            <a:defPPr>
              <a:defRPr lang="ru-RU"/>
            </a:defPPr>
            <a:lvl1pPr>
              <a:defRPr sz="2200">
                <a:gradFill flip="none" rotWithShape="1">
                  <a:gsLst>
                    <a:gs pos="0">
                      <a:srgbClr val="02AE89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1"/>
                  <a:tileRect/>
                </a:gradFill>
                <a:latin typeface="Trebuchet MS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ru-RU" altLang="ru-RU" dirty="0" smtClean="0"/>
              <a:t>РЕАЛИЗАЦИЯ МЕЖРЕГИОНАЛЬНЫХ ПРОЕКТОВ РАЗЛИЧНОГО ТИПА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785786" y="1397000"/>
          <a:ext cx="7929618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71EC8-D0D1-4CDA-B307-66713D0E83C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3656</Words>
  <Application>Microsoft Office PowerPoint</Application>
  <PresentationFormat>Экран (4:3)</PresentationFormat>
  <Paragraphs>311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Инвестиционные площадки в сфере туризма Республики Коми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Taisiya Denisova</dc:creator>
  <cp:lastModifiedBy>Боярченко Евгения Анатольевна</cp:lastModifiedBy>
  <cp:revision>103</cp:revision>
  <cp:lastPrinted>2014-08-05T09:20:11Z</cp:lastPrinted>
  <dcterms:created xsi:type="dcterms:W3CDTF">2013-10-10T13:20:35Z</dcterms:created>
  <dcterms:modified xsi:type="dcterms:W3CDTF">2014-08-05T09:58:44Z</dcterms:modified>
</cp:coreProperties>
</file>