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336" r:id="rId2"/>
    <p:sldId id="309" r:id="rId3"/>
    <p:sldId id="320" r:id="rId4"/>
    <p:sldId id="338" r:id="rId5"/>
    <p:sldId id="339" r:id="rId6"/>
    <p:sldId id="340" r:id="rId7"/>
    <p:sldId id="342" r:id="rId8"/>
    <p:sldId id="341" r:id="rId9"/>
    <p:sldId id="343" r:id="rId10"/>
  </p:sldIdLst>
  <p:sldSz cx="9144000" cy="6858000" type="screen4x3"/>
  <p:notesSz cx="6797675" cy="992822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00ABCC"/>
    <a:srgbClr val="00B26B"/>
    <a:srgbClr val="00697A"/>
    <a:srgbClr val="EAEAE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587" autoAdjust="0"/>
    <p:restoredTop sz="94943" autoAdjust="0"/>
  </p:normalViewPr>
  <p:slideViewPr>
    <p:cSldViewPr>
      <p:cViewPr>
        <p:scale>
          <a:sx n="90" d="100"/>
          <a:sy n="90" d="100"/>
        </p:scale>
        <p:origin x="-240" y="-31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4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0D71749-8DB4-4F78-92F7-4A66588EC771}" type="datetimeFigureOut">
              <a:rPr lang="ru-RU" smtClean="0"/>
              <a:pPr/>
              <a:t>01.04.2014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5988" y="744538"/>
            <a:ext cx="4965700" cy="3724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4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C41093-7268-4C2D-9BE3-61A4FCC1660E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034151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E63B1-056F-4271-A7AA-01EF82741B6E}" type="datetimeFigureOut">
              <a:rPr lang="ru-RU" smtClean="0"/>
              <a:pPr/>
              <a:t>01.04.2014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71EC8-D0D1-4CDA-B307-66713D0E83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E63B1-056F-4271-A7AA-01EF82741B6E}" type="datetimeFigureOut">
              <a:rPr lang="ru-RU" smtClean="0"/>
              <a:pPr/>
              <a:t>01.04.2014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71EC8-D0D1-4CDA-B307-66713D0E83C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E63B1-056F-4271-A7AA-01EF82741B6E}" type="datetimeFigureOut">
              <a:rPr lang="ru-RU" smtClean="0"/>
              <a:pPr/>
              <a:t>01.04.2014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71EC8-D0D1-4CDA-B307-66713D0E83C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E63B1-056F-4271-A7AA-01EF82741B6E}" type="datetimeFigureOut">
              <a:rPr lang="ru-RU" smtClean="0"/>
              <a:pPr/>
              <a:t>01.04.2014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71EC8-D0D1-4CDA-B307-66713D0E83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E63B1-056F-4271-A7AA-01EF82741B6E}" type="datetimeFigureOut">
              <a:rPr lang="ru-RU" smtClean="0"/>
              <a:pPr/>
              <a:t>01.04.2014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71EC8-D0D1-4CDA-B307-66713D0E83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E63B1-056F-4271-A7AA-01EF82741B6E}" type="datetimeFigureOut">
              <a:rPr lang="ru-RU" smtClean="0"/>
              <a:pPr/>
              <a:t>01.04.2014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71EC8-D0D1-4CDA-B307-66713D0E83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E63B1-056F-4271-A7AA-01EF82741B6E}" type="datetimeFigureOut">
              <a:rPr lang="ru-RU" smtClean="0"/>
              <a:pPr/>
              <a:t>01.04.2014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71EC8-D0D1-4CDA-B307-66713D0E83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E63B1-056F-4271-A7AA-01EF82741B6E}" type="datetimeFigureOut">
              <a:rPr lang="ru-RU" smtClean="0"/>
              <a:pPr/>
              <a:t>01.04.2014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71EC8-D0D1-4CDA-B307-66713D0E83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E63B1-056F-4271-A7AA-01EF82741B6E}" type="datetimeFigureOut">
              <a:rPr lang="ru-RU" smtClean="0"/>
              <a:pPr/>
              <a:t>01.04.2014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71EC8-D0D1-4CDA-B307-66713D0E83C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E63B1-056F-4271-A7AA-01EF82741B6E}" type="datetimeFigureOut">
              <a:rPr lang="ru-RU" smtClean="0"/>
              <a:pPr/>
              <a:t>01.04.2014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71EC8-D0D1-4CDA-B307-66713D0E83C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E63B1-056F-4271-A7AA-01EF82741B6E}" type="datetimeFigureOut">
              <a:rPr lang="ru-RU" smtClean="0"/>
              <a:pPr/>
              <a:t>01.04.2014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71EC8-D0D1-4CDA-B307-66713D0E83C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CE63B1-056F-4271-A7AA-01EF82741B6E}" type="datetimeFigureOut">
              <a:rPr lang="ru-RU" smtClean="0"/>
              <a:pPr/>
              <a:t>01.04.2014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071EC8-D0D1-4CDA-B307-66713D0E83C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1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235402"/>
            <a:ext cx="9144000" cy="36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TextBox 3"/>
          <p:cNvSpPr txBox="1"/>
          <p:nvPr/>
        </p:nvSpPr>
        <p:spPr>
          <a:xfrm>
            <a:off x="163775" y="1556792"/>
            <a:ext cx="871246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>
                <a:solidFill>
                  <a:schemeClr val="bg1">
                    <a:lumMod val="65000"/>
                  </a:schemeClr>
                </a:solidFill>
              </a:rPr>
              <a:t>Формирование туристских кластеров в рамках ФЦП «Развитие внутреннего и въездного туризма в Российской Федерации (2011‑2018 годы)»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9526" y="6309320"/>
            <a:ext cx="9153526" cy="29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Прямоугольник 2"/>
          <p:cNvSpPr/>
          <p:nvPr/>
        </p:nvSpPr>
        <p:spPr>
          <a:xfrm>
            <a:off x="503040" y="0"/>
            <a:ext cx="8640960" cy="1323423"/>
          </a:xfrm>
          <a:prstGeom prst="rect">
            <a:avLst/>
          </a:prstGeom>
        </p:spPr>
        <p:txBody>
          <a:bodyPr wrap="square" lIns="91424" tIns="45712" rIns="91424" bIns="45712">
            <a:spAutoFit/>
          </a:bodyPr>
          <a:lstStyle/>
          <a:p>
            <a:r>
              <a:rPr lang="ru-RU" sz="4000" dirty="0">
                <a:solidFill>
                  <a:srgbClr val="00ABCC"/>
                </a:solidFill>
                <a:latin typeface="Myriad Pro Light" pitchFamily="34" charset="0"/>
              </a:rPr>
              <a:t>Схема туристического кластера.</a:t>
            </a:r>
          </a:p>
          <a:p>
            <a:r>
              <a:rPr lang="ru-RU" sz="2000" i="1" dirty="0">
                <a:solidFill>
                  <a:srgbClr val="00ABCC"/>
                </a:solidFill>
                <a:latin typeface="Myriad Pro Light" pitchFamily="34" charset="0"/>
              </a:rPr>
              <a:t>Источник: Доклад проф. </a:t>
            </a:r>
            <a:r>
              <a:rPr lang="ru-RU" sz="2000" i="1" dirty="0" err="1">
                <a:solidFill>
                  <a:srgbClr val="00ABCC"/>
                </a:solidFill>
                <a:latin typeface="Myriad Pro Light" pitchFamily="34" charset="0"/>
              </a:rPr>
              <a:t>М.Портера</a:t>
            </a:r>
            <a:r>
              <a:rPr lang="ru-RU" sz="2000" i="1" dirty="0">
                <a:solidFill>
                  <a:srgbClr val="00ABCC"/>
                </a:solidFill>
                <a:latin typeface="Myriad Pro Light" pitchFamily="34" charset="0"/>
              </a:rPr>
              <a:t> «Региональная конкурентоспособность в глобальной экономике», июль </a:t>
            </a:r>
            <a:r>
              <a:rPr lang="ru-RU" sz="2000" i="1" dirty="0" smtClean="0">
                <a:solidFill>
                  <a:srgbClr val="00ABCC"/>
                </a:solidFill>
                <a:latin typeface="Myriad Pro Light" pitchFamily="34" charset="0"/>
              </a:rPr>
              <a:t>2008</a:t>
            </a:r>
            <a:endParaRPr lang="ru-RU" sz="4000" i="1" dirty="0">
              <a:solidFill>
                <a:srgbClr val="00ABCC"/>
              </a:solidFill>
              <a:latin typeface="Myriad Pro Light" pitchFamily="34" charset="0"/>
            </a:endParaRPr>
          </a:p>
        </p:txBody>
      </p:sp>
      <p:pic>
        <p:nvPicPr>
          <p:cNvPr id="11" name="Рисунок 24" descr="Схема туристического кластера_Портер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38334" y="1315691"/>
            <a:ext cx="8066114" cy="48496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297885"/>
            <a:ext cx="9144000" cy="371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Прямоугольник 8"/>
          <p:cNvSpPr/>
          <p:nvPr/>
        </p:nvSpPr>
        <p:spPr>
          <a:xfrm>
            <a:off x="669152" y="125499"/>
            <a:ext cx="8007303" cy="954091"/>
          </a:xfrm>
          <a:prstGeom prst="rect">
            <a:avLst/>
          </a:prstGeom>
        </p:spPr>
        <p:txBody>
          <a:bodyPr wrap="square" lIns="91424" tIns="45712" rIns="91424" bIns="45712">
            <a:spAutoFit/>
          </a:bodyPr>
          <a:lstStyle/>
          <a:p>
            <a:r>
              <a:rPr lang="ru-RU" sz="2800" dirty="0">
                <a:solidFill>
                  <a:srgbClr val="00ABCC"/>
                </a:solidFill>
                <a:latin typeface="Myriad Pro Light" pitchFamily="34" charset="0"/>
              </a:rPr>
              <a:t>Основные проблемы формирования и развития туристических кластеров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539553" y="1268760"/>
            <a:ext cx="8122670" cy="4832076"/>
          </a:xfrm>
          <a:prstGeom prst="rect">
            <a:avLst/>
          </a:prstGeom>
        </p:spPr>
        <p:txBody>
          <a:bodyPr wrap="square" lIns="91424" tIns="45712" rIns="91424" bIns="45712">
            <a:spAutoFit/>
          </a:bodyPr>
          <a:lstStyle/>
          <a:p>
            <a:pPr marL="285750" indent="-285750" algn="just">
              <a:buClr>
                <a:srgbClr val="00B26B"/>
              </a:buClr>
              <a:buFont typeface="Arial"/>
              <a:buChar char="•"/>
            </a:pPr>
            <a:r>
              <a:rPr lang="ru-RU" sz="2200" dirty="0">
                <a:latin typeface="Myriad Pro Light" pitchFamily="34" charset="0"/>
              </a:rPr>
              <a:t>отсутствие профессиональных туристских кадров, способных максимально эффективно использовать все сильные стороны кластерной формы организации туристской </a:t>
            </a:r>
            <a:r>
              <a:rPr lang="ru-RU" sz="2200" dirty="0" smtClean="0">
                <a:latin typeface="Myriad Pro Light" pitchFamily="34" charset="0"/>
              </a:rPr>
              <a:t>деятельности</a:t>
            </a:r>
            <a:endParaRPr lang="ru-RU" sz="2200" dirty="0">
              <a:latin typeface="Myriad Pro Light" pitchFamily="34" charset="0"/>
            </a:endParaRPr>
          </a:p>
          <a:p>
            <a:pPr marL="285750" indent="-285750" algn="just">
              <a:buClr>
                <a:srgbClr val="00B26B"/>
              </a:buClr>
              <a:buFont typeface="Arial"/>
              <a:buChar char="•"/>
            </a:pPr>
            <a:r>
              <a:rPr lang="ru-RU" sz="2200" dirty="0">
                <a:latin typeface="Myriad Pro Light" pitchFamily="34" charset="0"/>
              </a:rPr>
              <a:t>недостаточно </a:t>
            </a:r>
            <a:r>
              <a:rPr lang="ru-RU" sz="2200" dirty="0" smtClean="0">
                <a:latin typeface="Myriad Pro Light" pitchFamily="34" charset="0"/>
              </a:rPr>
              <a:t>разработанные </a:t>
            </a:r>
            <a:r>
              <a:rPr lang="ru-RU" sz="2200" dirty="0">
                <a:latin typeface="Myriad Pro Light" pitchFamily="34" charset="0"/>
              </a:rPr>
              <a:t>методологические и методические основы формирования </a:t>
            </a:r>
            <a:r>
              <a:rPr lang="ru-RU" sz="2200" dirty="0" smtClean="0">
                <a:latin typeface="Myriad Pro Light" pitchFamily="34" charset="0"/>
              </a:rPr>
              <a:t>кластеров</a:t>
            </a:r>
            <a:endParaRPr lang="ru-RU" sz="2200" dirty="0">
              <a:latin typeface="Myriad Pro Light" pitchFamily="34" charset="0"/>
            </a:endParaRPr>
          </a:p>
          <a:p>
            <a:pPr marL="285750" indent="-285750" algn="just">
              <a:buClr>
                <a:srgbClr val="00B26B"/>
              </a:buClr>
              <a:buFont typeface="Arial"/>
              <a:buChar char="•"/>
            </a:pPr>
            <a:r>
              <a:rPr lang="ru-RU" sz="2200" dirty="0">
                <a:latin typeface="Myriad Pro Light" pitchFamily="34" charset="0"/>
              </a:rPr>
              <a:t>низкая восприимчивость руководящих работников к </a:t>
            </a:r>
            <a:r>
              <a:rPr lang="ru-RU" sz="2200" dirty="0" smtClean="0">
                <a:latin typeface="Myriad Pro Light" pitchFamily="34" charset="0"/>
              </a:rPr>
              <a:t>инновациям</a:t>
            </a:r>
            <a:endParaRPr lang="ru-RU" sz="2200" dirty="0">
              <a:latin typeface="Myriad Pro Light" pitchFamily="34" charset="0"/>
            </a:endParaRPr>
          </a:p>
          <a:p>
            <a:pPr marL="285750" indent="-285750" algn="just">
              <a:buClr>
                <a:srgbClr val="00B26B"/>
              </a:buClr>
              <a:buFont typeface="Arial"/>
              <a:buChar char="•"/>
            </a:pPr>
            <a:r>
              <a:rPr lang="ru-RU" sz="2200" dirty="0">
                <a:latin typeface="Myriad Pro Light" pitchFamily="34" charset="0"/>
              </a:rPr>
              <a:t>отсутствие практики стратегического планирования туристской деятельности на основе государственно-частного </a:t>
            </a:r>
            <a:r>
              <a:rPr lang="ru-RU" sz="2200" dirty="0" smtClean="0">
                <a:latin typeface="Myriad Pro Light" pitchFamily="34" charset="0"/>
              </a:rPr>
              <a:t>партнерства</a:t>
            </a:r>
            <a:endParaRPr lang="ru-RU" sz="2200" dirty="0">
              <a:latin typeface="Myriad Pro Light" pitchFamily="34" charset="0"/>
            </a:endParaRPr>
          </a:p>
          <a:p>
            <a:pPr marL="285750" indent="-285750" algn="just">
              <a:buClr>
                <a:srgbClr val="00B26B"/>
              </a:buClr>
              <a:buFont typeface="Arial"/>
              <a:buChar char="•"/>
            </a:pPr>
            <a:r>
              <a:rPr lang="ru-RU" sz="2200" dirty="0">
                <a:latin typeface="Myriad Pro Light" pitchFamily="34" charset="0"/>
              </a:rPr>
              <a:t>инфраструктурные </a:t>
            </a:r>
            <a:r>
              <a:rPr lang="ru-RU" sz="2200" dirty="0" smtClean="0">
                <a:latin typeface="Myriad Pro Light" pitchFamily="34" charset="0"/>
              </a:rPr>
              <a:t>проблемы</a:t>
            </a:r>
            <a:endParaRPr lang="ru-RU" sz="2200" dirty="0">
              <a:latin typeface="Myriad Pro Light" pitchFamily="34" charset="0"/>
            </a:endParaRPr>
          </a:p>
          <a:p>
            <a:pPr marL="285750" indent="-285750" algn="just">
              <a:buClr>
                <a:srgbClr val="00B26B"/>
              </a:buClr>
              <a:buFont typeface="Arial"/>
              <a:buChar char="•"/>
            </a:pPr>
            <a:r>
              <a:rPr lang="ru-RU" sz="2200" dirty="0">
                <a:latin typeface="Myriad Pro Light" pitchFamily="34" charset="0"/>
              </a:rPr>
              <a:t>достаточно длительный период </a:t>
            </a:r>
            <a:r>
              <a:rPr lang="ru-RU" sz="2200" dirty="0" smtClean="0">
                <a:latin typeface="Myriad Pro Light" pitchFamily="34" charset="0"/>
              </a:rPr>
              <a:t>«запуска» </a:t>
            </a:r>
            <a:r>
              <a:rPr lang="ru-RU" sz="2200" dirty="0">
                <a:latin typeface="Myriad Pro Light" pitchFamily="34" charset="0"/>
              </a:rPr>
              <a:t>туристского кластера (в среднем около трех лет</a:t>
            </a:r>
            <a:r>
              <a:rPr lang="ru-RU" sz="2200" dirty="0" smtClean="0">
                <a:latin typeface="Myriad Pro Light" pitchFamily="34" charset="0"/>
              </a:rPr>
              <a:t>)</a:t>
            </a:r>
            <a:endParaRPr lang="ru-RU" sz="2200" dirty="0">
              <a:latin typeface="Myriad Pro Light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297885"/>
            <a:ext cx="9144000" cy="371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Прямоугольник 8"/>
          <p:cNvSpPr/>
          <p:nvPr/>
        </p:nvSpPr>
        <p:spPr>
          <a:xfrm>
            <a:off x="669152" y="125499"/>
            <a:ext cx="8007303" cy="954091"/>
          </a:xfrm>
          <a:prstGeom prst="rect">
            <a:avLst/>
          </a:prstGeom>
        </p:spPr>
        <p:txBody>
          <a:bodyPr wrap="square" lIns="91424" tIns="45712" rIns="91424" bIns="45712">
            <a:spAutoFit/>
          </a:bodyPr>
          <a:lstStyle/>
          <a:p>
            <a:r>
              <a:rPr lang="ru-RU" sz="2800" dirty="0">
                <a:solidFill>
                  <a:srgbClr val="00ABCC"/>
                </a:solidFill>
                <a:latin typeface="Myriad Pro Light" pitchFamily="34" charset="0"/>
              </a:rPr>
              <a:t>Основные виды рисков при формировании и развитии туристических кластеров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539553" y="1268760"/>
            <a:ext cx="8122670" cy="5016742"/>
          </a:xfrm>
          <a:prstGeom prst="rect">
            <a:avLst/>
          </a:prstGeom>
        </p:spPr>
        <p:txBody>
          <a:bodyPr wrap="square" lIns="91424" tIns="45712" rIns="91424" bIns="45712">
            <a:spAutoFit/>
          </a:bodyPr>
          <a:lstStyle/>
          <a:p>
            <a:pPr marL="285750" lvl="0" indent="-285750" algn="just">
              <a:buClr>
                <a:srgbClr val="00B26B"/>
              </a:buClr>
              <a:buFont typeface="Arial"/>
              <a:buChar char="•"/>
            </a:pPr>
            <a:r>
              <a:rPr lang="ru-RU" sz="2000" dirty="0">
                <a:latin typeface="Myriad Pro Light" pitchFamily="34" charset="0"/>
              </a:rPr>
              <a:t>Технологические </a:t>
            </a:r>
            <a:r>
              <a:rPr lang="ru-RU" sz="2000" dirty="0" smtClean="0">
                <a:latin typeface="Myriad Pro Light" pitchFamily="34" charset="0"/>
              </a:rPr>
              <a:t>риски </a:t>
            </a:r>
            <a:r>
              <a:rPr lang="ru-RU" sz="2000" dirty="0" smtClean="0">
                <a:solidFill>
                  <a:prstClr val="black"/>
                </a:solidFill>
                <a:latin typeface="Myriad Pro Light" pitchFamily="34" charset="0"/>
              </a:rPr>
              <a:t>(</a:t>
            </a:r>
            <a:r>
              <a:rPr lang="ru-RU" sz="2000" dirty="0">
                <a:solidFill>
                  <a:prstClr val="black"/>
                </a:solidFill>
                <a:latin typeface="Myriad Pro Light" pitchFamily="34" charset="0"/>
              </a:rPr>
              <a:t>Отсутствие практики стратегического планирования туристской деятельности на основе государственно-частного партнерства</a:t>
            </a:r>
            <a:r>
              <a:rPr lang="ru-RU" sz="2000" dirty="0" smtClean="0">
                <a:solidFill>
                  <a:prstClr val="black"/>
                </a:solidFill>
                <a:latin typeface="Myriad Pro Light" pitchFamily="34" charset="0"/>
              </a:rPr>
              <a:t>)</a:t>
            </a:r>
            <a:endParaRPr lang="ru-RU" sz="2000" dirty="0" smtClean="0">
              <a:latin typeface="Myriad Pro Light" pitchFamily="34" charset="0"/>
            </a:endParaRPr>
          </a:p>
          <a:p>
            <a:pPr marL="285750" indent="-285750" algn="just">
              <a:buClr>
                <a:srgbClr val="00B26B"/>
              </a:buClr>
              <a:buFont typeface="Arial"/>
              <a:buChar char="•"/>
            </a:pPr>
            <a:r>
              <a:rPr lang="ru-RU" sz="2000" dirty="0" smtClean="0">
                <a:latin typeface="Myriad Pro Light" pitchFamily="34" charset="0"/>
              </a:rPr>
              <a:t>Организационные </a:t>
            </a:r>
            <a:r>
              <a:rPr lang="ru-RU" sz="2000" dirty="0">
                <a:latin typeface="Myriad Pro Light" pitchFamily="34" charset="0"/>
              </a:rPr>
              <a:t>и управленческие </a:t>
            </a:r>
            <a:r>
              <a:rPr lang="ru-RU" sz="2000" dirty="0" smtClean="0">
                <a:latin typeface="Myriad Pro Light" pitchFamily="34" charset="0"/>
              </a:rPr>
              <a:t>риски (Низкая квалификация кадрового состава </a:t>
            </a:r>
            <a:r>
              <a:rPr lang="ru-RU" sz="2000" smtClean="0">
                <a:latin typeface="Myriad Pro Light" pitchFamily="34" charset="0"/>
              </a:rPr>
              <a:t>кластерных организаций</a:t>
            </a:r>
            <a:r>
              <a:rPr lang="ru-RU" sz="2000" smtClean="0">
                <a:latin typeface="Times New Roman"/>
                <a:ea typeface="Times New Roman"/>
              </a:rPr>
              <a:t>)</a:t>
            </a:r>
            <a:endParaRPr lang="ru-RU" sz="2000" dirty="0" smtClean="0">
              <a:latin typeface="Myriad Pro Light" pitchFamily="34" charset="0"/>
            </a:endParaRPr>
          </a:p>
          <a:p>
            <a:pPr marL="285750" indent="-285750" algn="just">
              <a:buClr>
                <a:srgbClr val="00B26B"/>
              </a:buClr>
              <a:buFont typeface="Arial"/>
              <a:buChar char="•"/>
            </a:pPr>
            <a:r>
              <a:rPr lang="ru-RU" sz="2000" dirty="0" smtClean="0">
                <a:latin typeface="Myriad Pro Light" pitchFamily="34" charset="0"/>
              </a:rPr>
              <a:t>Риск материально–технического обеспечения </a:t>
            </a:r>
            <a:r>
              <a:rPr lang="ru-RU" sz="2000" dirty="0" smtClean="0">
                <a:solidFill>
                  <a:prstClr val="black"/>
                </a:solidFill>
                <a:latin typeface="Myriad Pro Light" pitchFamily="34" charset="0"/>
              </a:rPr>
              <a:t>(</a:t>
            </a:r>
            <a:r>
              <a:rPr lang="ru-RU" sz="2000" dirty="0">
                <a:solidFill>
                  <a:prstClr val="black"/>
                </a:solidFill>
                <a:latin typeface="Myriad Pro Light" pitchFamily="34" charset="0"/>
              </a:rPr>
              <a:t>Плохое представление разработчиков кластерного проекта о потенциале рассматриваемой территории, отсутствие современной индустриальной инфраструктуры, необходимых промышленных площадок</a:t>
            </a:r>
            <a:r>
              <a:rPr lang="ru-RU" sz="2000" dirty="0" smtClean="0">
                <a:solidFill>
                  <a:prstClr val="black"/>
                </a:solidFill>
                <a:latin typeface="Myriad Pro Light" pitchFamily="34" charset="0"/>
              </a:rPr>
              <a:t>)</a:t>
            </a:r>
            <a:endParaRPr lang="ru-RU" sz="2000" dirty="0" smtClean="0">
              <a:latin typeface="Myriad Pro Light" pitchFamily="34" charset="0"/>
            </a:endParaRPr>
          </a:p>
          <a:p>
            <a:pPr marL="285750" indent="-285750" algn="just">
              <a:buClr>
                <a:srgbClr val="00B26B"/>
              </a:buClr>
              <a:buFont typeface="Arial"/>
              <a:buChar char="•"/>
            </a:pPr>
            <a:r>
              <a:rPr lang="ru-RU" sz="2000" dirty="0" smtClean="0">
                <a:latin typeface="Myriad Pro Light" pitchFamily="34" charset="0"/>
              </a:rPr>
              <a:t>Финансовые </a:t>
            </a:r>
            <a:r>
              <a:rPr lang="ru-RU" sz="2000" dirty="0">
                <a:latin typeface="Myriad Pro Light" pitchFamily="34" charset="0"/>
              </a:rPr>
              <a:t>риски (Низкий уровень </a:t>
            </a:r>
            <a:r>
              <a:rPr lang="ru-RU" sz="2000" dirty="0" err="1">
                <a:latin typeface="Myriad Pro Light" pitchFamily="34" charset="0"/>
              </a:rPr>
              <a:t>софинансирования</a:t>
            </a:r>
            <a:r>
              <a:rPr lang="ru-RU" sz="2000" dirty="0">
                <a:latin typeface="Myriad Pro Light" pitchFamily="34" charset="0"/>
              </a:rPr>
              <a:t> проекта за счет внебюджетных источников приводил к временной остановке реализации объектов туристской инфраструктуры в кластере)</a:t>
            </a:r>
          </a:p>
          <a:p>
            <a:pPr marL="285750" indent="-285750" algn="just">
              <a:buClr>
                <a:srgbClr val="00B26B"/>
              </a:buClr>
              <a:buFont typeface="Arial"/>
              <a:buChar char="•"/>
            </a:pPr>
            <a:r>
              <a:rPr lang="ru-RU" sz="2000" dirty="0">
                <a:latin typeface="Myriad Pro Light" pitchFamily="34" charset="0"/>
              </a:rPr>
              <a:t>Экономические </a:t>
            </a:r>
            <a:r>
              <a:rPr lang="ru-RU" sz="2000" dirty="0" smtClean="0">
                <a:latin typeface="Myriad Pro Light" pitchFamily="34" charset="0"/>
              </a:rPr>
              <a:t>риски</a:t>
            </a:r>
            <a:endParaRPr lang="ru-RU" sz="2000" dirty="0">
              <a:latin typeface="Myriad Pro Light" pitchFamily="34" charset="0"/>
            </a:endParaRPr>
          </a:p>
          <a:p>
            <a:pPr marL="285750" indent="-285750" algn="just">
              <a:buClr>
                <a:srgbClr val="00B26B"/>
              </a:buClr>
              <a:buFont typeface="Arial"/>
              <a:buChar char="•"/>
            </a:pPr>
            <a:r>
              <a:rPr lang="ru-RU" sz="2000" dirty="0">
                <a:latin typeface="Myriad Pro Light" pitchFamily="34" charset="0"/>
              </a:rPr>
              <a:t>Экологические риски</a:t>
            </a:r>
          </a:p>
        </p:txBody>
      </p:sp>
    </p:spTree>
    <p:extLst>
      <p:ext uri="{BB962C8B-B14F-4D97-AF65-F5344CB8AC3E}">
        <p14:creationId xmlns:p14="http://schemas.microsoft.com/office/powerpoint/2010/main" val="3432402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297885"/>
            <a:ext cx="9144000" cy="371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Прямоугольник 8"/>
          <p:cNvSpPr/>
          <p:nvPr/>
        </p:nvSpPr>
        <p:spPr>
          <a:xfrm>
            <a:off x="669152" y="125499"/>
            <a:ext cx="8007303" cy="954091"/>
          </a:xfrm>
          <a:prstGeom prst="rect">
            <a:avLst/>
          </a:prstGeom>
        </p:spPr>
        <p:txBody>
          <a:bodyPr wrap="square" lIns="91424" tIns="45712" rIns="91424" bIns="45712">
            <a:spAutoFit/>
          </a:bodyPr>
          <a:lstStyle/>
          <a:p>
            <a:r>
              <a:rPr lang="ru-RU" sz="2800" dirty="0" smtClean="0">
                <a:solidFill>
                  <a:srgbClr val="00ABCC"/>
                </a:solidFill>
                <a:latin typeface="Myriad Pro Light" pitchFamily="34" charset="0"/>
              </a:rPr>
              <a:t>Организационные шаги по созданию туристического кластера</a:t>
            </a:r>
            <a:endParaRPr lang="ru-RU" sz="2800" dirty="0">
              <a:solidFill>
                <a:srgbClr val="00ABCC"/>
              </a:solidFill>
              <a:latin typeface="Myriad Pro Light" pitchFamily="34" charset="0"/>
            </a:endParaRPr>
          </a:p>
        </p:txBody>
      </p:sp>
      <p:sp>
        <p:nvSpPr>
          <p:cNvPr id="2" name="Скругленный прямоугольник 1"/>
          <p:cNvSpPr/>
          <p:nvPr/>
        </p:nvSpPr>
        <p:spPr>
          <a:xfrm>
            <a:off x="1547664" y="1268760"/>
            <a:ext cx="6048672" cy="648072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B0F0"/>
                </a:solidFill>
              </a:rPr>
              <a:t>Создание совета по туризму, возглавляемого первым лицом региона</a:t>
            </a:r>
            <a:endParaRPr lang="ru-RU" b="1" dirty="0">
              <a:solidFill>
                <a:srgbClr val="00B0F0"/>
              </a:solidFill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547664" y="2132856"/>
            <a:ext cx="6048672" cy="648072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rgbClr val="00B0F0"/>
                </a:solidFill>
              </a:rPr>
              <a:t>Создание органа исполнительной власти, курирующий развитие туризма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547664" y="2996952"/>
            <a:ext cx="6048672" cy="648072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rgbClr val="00B0F0"/>
                </a:solidFill>
              </a:rPr>
              <a:t>Создание управляющей компании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1547664" y="3861048"/>
            <a:ext cx="6048672" cy="648072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B0F0"/>
                </a:solidFill>
              </a:rPr>
              <a:t>Разработка маркетинговой программы туристического кластера</a:t>
            </a:r>
            <a:endParaRPr lang="ru-RU" b="1" dirty="0">
              <a:solidFill>
                <a:srgbClr val="00B0F0"/>
              </a:solidFill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1547664" y="4725144"/>
            <a:ext cx="6048672" cy="648072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rgbClr val="00B0F0"/>
                </a:solidFill>
              </a:rPr>
              <a:t>Разработка бизнес-плана</a:t>
            </a: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1547664" y="5589240"/>
            <a:ext cx="6048672" cy="648072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rgbClr val="00B0F0"/>
                </a:solidFill>
              </a:rPr>
              <a:t>Привлечение инвесторов</a:t>
            </a:r>
          </a:p>
        </p:txBody>
      </p:sp>
      <p:cxnSp>
        <p:nvCxnSpPr>
          <p:cNvPr id="5" name="Прямая со стрелкой 4"/>
          <p:cNvCxnSpPr>
            <a:stCxn id="2" idx="2"/>
            <a:endCxn id="6" idx="0"/>
          </p:cNvCxnSpPr>
          <p:nvPr/>
        </p:nvCxnSpPr>
        <p:spPr>
          <a:xfrm>
            <a:off x="4572000" y="1916832"/>
            <a:ext cx="0" cy="216024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>
            <a:stCxn id="6" idx="2"/>
            <a:endCxn id="7" idx="0"/>
          </p:cNvCxnSpPr>
          <p:nvPr/>
        </p:nvCxnSpPr>
        <p:spPr>
          <a:xfrm>
            <a:off x="4572000" y="2780928"/>
            <a:ext cx="0" cy="216024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>
            <a:stCxn id="7" idx="2"/>
            <a:endCxn id="8" idx="0"/>
          </p:cNvCxnSpPr>
          <p:nvPr/>
        </p:nvCxnSpPr>
        <p:spPr>
          <a:xfrm>
            <a:off x="4572000" y="3645024"/>
            <a:ext cx="0" cy="216024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>
            <a:stCxn id="8" idx="2"/>
            <a:endCxn id="11" idx="0"/>
          </p:cNvCxnSpPr>
          <p:nvPr/>
        </p:nvCxnSpPr>
        <p:spPr>
          <a:xfrm>
            <a:off x="4572000" y="4509120"/>
            <a:ext cx="0" cy="216024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>
            <a:stCxn id="11" idx="2"/>
            <a:endCxn id="12" idx="0"/>
          </p:cNvCxnSpPr>
          <p:nvPr/>
        </p:nvCxnSpPr>
        <p:spPr>
          <a:xfrm>
            <a:off x="4572000" y="5373216"/>
            <a:ext cx="0" cy="216024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25084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297885"/>
            <a:ext cx="9144000" cy="371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Прямоугольник 8"/>
          <p:cNvSpPr/>
          <p:nvPr/>
        </p:nvSpPr>
        <p:spPr>
          <a:xfrm>
            <a:off x="669152" y="125499"/>
            <a:ext cx="8007303" cy="954091"/>
          </a:xfrm>
          <a:prstGeom prst="rect">
            <a:avLst/>
          </a:prstGeom>
        </p:spPr>
        <p:txBody>
          <a:bodyPr wrap="square" lIns="91424" tIns="45712" rIns="91424" bIns="45712">
            <a:spAutoFit/>
          </a:bodyPr>
          <a:lstStyle/>
          <a:p>
            <a:r>
              <a:rPr lang="ru-RU" sz="2800" dirty="0" smtClean="0">
                <a:solidFill>
                  <a:srgbClr val="00ABCC"/>
                </a:solidFill>
                <a:latin typeface="Myriad Pro Light" pitchFamily="34" charset="0"/>
              </a:rPr>
              <a:t>Структура бизнес-плана и маркетинговой программы</a:t>
            </a:r>
            <a:endParaRPr lang="ru-RU" sz="2800" dirty="0">
              <a:solidFill>
                <a:srgbClr val="00ABCC"/>
              </a:solidFill>
              <a:latin typeface="Myriad Pro Light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95537" y="1662629"/>
            <a:ext cx="4032448" cy="2554529"/>
          </a:xfrm>
          <a:prstGeom prst="rect">
            <a:avLst/>
          </a:prstGeom>
        </p:spPr>
        <p:txBody>
          <a:bodyPr wrap="square" lIns="91424" tIns="45712" rIns="91424" bIns="45712">
            <a:spAutoFit/>
          </a:bodyPr>
          <a:lstStyle/>
          <a:p>
            <a:pPr marL="285750" indent="-285750" algn="just">
              <a:buClr>
                <a:srgbClr val="00B26B"/>
              </a:buClr>
              <a:buFont typeface="Arial"/>
              <a:buChar char="•"/>
            </a:pPr>
            <a:r>
              <a:rPr lang="ru-RU" sz="1600" dirty="0" smtClean="0">
                <a:latin typeface="Myriad Pro Light" pitchFamily="34" charset="0"/>
              </a:rPr>
              <a:t>Информация </a:t>
            </a:r>
            <a:r>
              <a:rPr lang="ru-RU" sz="1600" dirty="0">
                <a:latin typeface="Myriad Pro Light" pitchFamily="34" charset="0"/>
              </a:rPr>
              <a:t>об инициаторе </a:t>
            </a:r>
            <a:r>
              <a:rPr lang="ru-RU" sz="1600" dirty="0" smtClean="0">
                <a:latin typeface="Myriad Pro Light" pitchFamily="34" charset="0"/>
              </a:rPr>
              <a:t>проекта</a:t>
            </a:r>
            <a:endParaRPr lang="ru-RU" sz="1600" dirty="0">
              <a:latin typeface="Myriad Pro Light" pitchFamily="34" charset="0"/>
            </a:endParaRPr>
          </a:p>
          <a:p>
            <a:pPr marL="285750" indent="-285750" algn="just">
              <a:buClr>
                <a:srgbClr val="00B26B"/>
              </a:buClr>
              <a:buFont typeface="Arial"/>
              <a:buChar char="•"/>
            </a:pPr>
            <a:r>
              <a:rPr lang="ru-RU" sz="1600" dirty="0">
                <a:latin typeface="Myriad Pro Light" pitchFamily="34" charset="0"/>
              </a:rPr>
              <a:t>Резюме </a:t>
            </a:r>
            <a:r>
              <a:rPr lang="ru-RU" sz="1600" dirty="0" smtClean="0">
                <a:latin typeface="Myriad Pro Light" pitchFamily="34" charset="0"/>
              </a:rPr>
              <a:t>проекта</a:t>
            </a:r>
            <a:endParaRPr lang="ru-RU" sz="1600" dirty="0">
              <a:latin typeface="Myriad Pro Light" pitchFamily="34" charset="0"/>
            </a:endParaRPr>
          </a:p>
          <a:p>
            <a:pPr marL="285750" indent="-285750" algn="just">
              <a:buClr>
                <a:srgbClr val="00B26B"/>
              </a:buClr>
              <a:buFont typeface="Arial"/>
              <a:buChar char="•"/>
            </a:pPr>
            <a:r>
              <a:rPr lang="ru-RU" sz="1600" dirty="0">
                <a:latin typeface="Myriad Pro Light" pitchFamily="34" charset="0"/>
              </a:rPr>
              <a:t>Анализ положения дел в </a:t>
            </a:r>
            <a:r>
              <a:rPr lang="ru-RU" sz="1600" dirty="0" smtClean="0">
                <a:latin typeface="Myriad Pro Light" pitchFamily="34" charset="0"/>
              </a:rPr>
              <a:t>отрасли</a:t>
            </a:r>
            <a:endParaRPr lang="ru-RU" sz="1600" dirty="0">
              <a:latin typeface="Myriad Pro Light" pitchFamily="34" charset="0"/>
            </a:endParaRPr>
          </a:p>
          <a:p>
            <a:pPr marL="285750" indent="-285750" algn="just">
              <a:buClr>
                <a:srgbClr val="00B26B"/>
              </a:buClr>
              <a:buFont typeface="Arial"/>
              <a:buChar char="•"/>
            </a:pPr>
            <a:r>
              <a:rPr lang="ru-RU" sz="1600" dirty="0">
                <a:latin typeface="Myriad Pro Light" pitchFamily="34" charset="0"/>
              </a:rPr>
              <a:t>Маркетинг и сбыт </a:t>
            </a:r>
            <a:r>
              <a:rPr lang="ru-RU" sz="1600" dirty="0" smtClean="0">
                <a:latin typeface="Myriad Pro Light" pitchFamily="34" charset="0"/>
              </a:rPr>
              <a:t>продукции</a:t>
            </a:r>
            <a:endParaRPr lang="ru-RU" sz="1600" dirty="0">
              <a:latin typeface="Myriad Pro Light" pitchFamily="34" charset="0"/>
            </a:endParaRPr>
          </a:p>
          <a:p>
            <a:pPr marL="285750" indent="-285750" algn="just">
              <a:buClr>
                <a:srgbClr val="00B26B"/>
              </a:buClr>
              <a:buFont typeface="Arial"/>
              <a:buChar char="•"/>
            </a:pPr>
            <a:r>
              <a:rPr lang="ru-RU" sz="1600" dirty="0">
                <a:latin typeface="Myriad Pro Light" pitchFamily="34" charset="0"/>
              </a:rPr>
              <a:t>Организационный </a:t>
            </a:r>
            <a:r>
              <a:rPr lang="ru-RU" sz="1600" dirty="0" smtClean="0">
                <a:latin typeface="Myriad Pro Light" pitchFamily="34" charset="0"/>
              </a:rPr>
              <a:t>план</a:t>
            </a:r>
            <a:endParaRPr lang="ru-RU" sz="1600" dirty="0">
              <a:latin typeface="Myriad Pro Light" pitchFamily="34" charset="0"/>
            </a:endParaRPr>
          </a:p>
          <a:p>
            <a:pPr marL="285750" indent="-285750" algn="just">
              <a:buClr>
                <a:srgbClr val="00B26B"/>
              </a:buClr>
              <a:buFont typeface="Arial"/>
              <a:buChar char="•"/>
            </a:pPr>
            <a:r>
              <a:rPr lang="ru-RU" sz="1600" dirty="0">
                <a:latin typeface="Myriad Pro Light" pitchFamily="34" charset="0"/>
              </a:rPr>
              <a:t>Финансовый план </a:t>
            </a:r>
            <a:endParaRPr lang="ru-RU" sz="1600" dirty="0" smtClean="0">
              <a:latin typeface="Myriad Pro Light" pitchFamily="34" charset="0"/>
            </a:endParaRPr>
          </a:p>
          <a:p>
            <a:pPr marL="285750" indent="-285750" algn="just">
              <a:buClr>
                <a:srgbClr val="00B26B"/>
              </a:buClr>
              <a:buFont typeface="Arial"/>
              <a:buChar char="•"/>
            </a:pPr>
            <a:r>
              <a:rPr lang="ru-RU" sz="1600" dirty="0" smtClean="0">
                <a:latin typeface="Myriad Pro Light" pitchFamily="34" charset="0"/>
              </a:rPr>
              <a:t>Оценка </a:t>
            </a:r>
            <a:r>
              <a:rPr lang="ru-RU" sz="1600" dirty="0">
                <a:latin typeface="Myriad Pro Light" pitchFamily="34" charset="0"/>
              </a:rPr>
              <a:t>эффективности проекта и рисков его </a:t>
            </a:r>
            <a:r>
              <a:rPr lang="ru-RU" sz="1600" dirty="0" smtClean="0">
                <a:latin typeface="Myriad Pro Light" pitchFamily="34" charset="0"/>
              </a:rPr>
              <a:t>реализации</a:t>
            </a:r>
            <a:endParaRPr lang="ru-RU" sz="1600" dirty="0">
              <a:latin typeface="Myriad Pro Light" pitchFamily="34" charset="0"/>
            </a:endParaRPr>
          </a:p>
          <a:p>
            <a:pPr marL="285750" indent="-285750" algn="just">
              <a:buClr>
                <a:srgbClr val="00B26B"/>
              </a:buClr>
              <a:buFont typeface="Arial"/>
              <a:buChar char="•"/>
            </a:pPr>
            <a:r>
              <a:rPr lang="ru-RU" sz="1600" dirty="0">
                <a:latin typeface="Myriad Pro Light" pitchFamily="34" charset="0"/>
              </a:rPr>
              <a:t>Анализ основных видов </a:t>
            </a:r>
            <a:r>
              <a:rPr lang="ru-RU" sz="1600" dirty="0" smtClean="0">
                <a:latin typeface="Myriad Pro Light" pitchFamily="34" charset="0"/>
              </a:rPr>
              <a:t>рисков</a:t>
            </a:r>
            <a:endParaRPr lang="ru-RU" sz="1600" dirty="0">
              <a:latin typeface="Myriad Pro Light" pitchFamily="34" charset="0"/>
            </a:endParaRPr>
          </a:p>
          <a:p>
            <a:pPr marL="285750" indent="-285750" algn="just">
              <a:buClr>
                <a:srgbClr val="00B26B"/>
              </a:buClr>
              <a:buFont typeface="Arial"/>
              <a:buChar char="•"/>
            </a:pPr>
            <a:r>
              <a:rPr lang="ru-RU" sz="1600" dirty="0">
                <a:latin typeface="Myriad Pro Light" pitchFamily="34" charset="0"/>
              </a:rPr>
              <a:t>Методика расчета эффектов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4649777" y="1662629"/>
            <a:ext cx="4032176" cy="4655104"/>
          </a:xfrm>
          <a:prstGeom prst="rect">
            <a:avLst/>
          </a:prstGeom>
        </p:spPr>
        <p:txBody>
          <a:bodyPr wrap="square" lIns="91424" tIns="45712" rIns="91424" bIns="45712">
            <a:spAutoFit/>
          </a:bodyPr>
          <a:lstStyle/>
          <a:p>
            <a:pPr marL="285750" indent="-285750" algn="just">
              <a:buClr>
                <a:srgbClr val="00B26B"/>
              </a:buClr>
              <a:buFont typeface="Arial"/>
              <a:buChar char="•"/>
            </a:pPr>
            <a:r>
              <a:rPr lang="ru-RU" sz="1600" dirty="0">
                <a:latin typeface="Myriad Pro Light" pitchFamily="34" charset="0"/>
              </a:rPr>
              <a:t>Обзор и прогноз развития целевого рынка</a:t>
            </a:r>
          </a:p>
          <a:p>
            <a:pPr marL="285750" indent="-285750" algn="just">
              <a:buClr>
                <a:srgbClr val="00B26B"/>
              </a:buClr>
              <a:buFont typeface="Arial"/>
              <a:buChar char="•"/>
            </a:pPr>
            <a:r>
              <a:rPr lang="ru-RU" sz="1600" dirty="0" smtClean="0">
                <a:latin typeface="Myriad Pro Light" pitchFamily="34" charset="0"/>
              </a:rPr>
              <a:t>SWOT-анализ</a:t>
            </a:r>
            <a:endParaRPr lang="ru-RU" sz="1600" dirty="0">
              <a:latin typeface="Myriad Pro Light" pitchFamily="34" charset="0"/>
            </a:endParaRPr>
          </a:p>
          <a:p>
            <a:pPr marL="285750" indent="-285750" algn="just">
              <a:buClr>
                <a:srgbClr val="00B26B"/>
              </a:buClr>
              <a:buFont typeface="Arial"/>
              <a:buChar char="•"/>
            </a:pPr>
            <a:r>
              <a:rPr lang="ru-RU" sz="1600" dirty="0">
                <a:latin typeface="Myriad Pro Light" pitchFamily="34" charset="0"/>
              </a:rPr>
              <a:t>Цели и задачи</a:t>
            </a:r>
          </a:p>
          <a:p>
            <a:pPr marL="285750" indent="-285750" algn="just">
              <a:buClr>
                <a:srgbClr val="00B26B"/>
              </a:buClr>
              <a:buFont typeface="Arial"/>
              <a:buChar char="•"/>
            </a:pPr>
            <a:r>
              <a:rPr lang="ru-RU" sz="1600" dirty="0">
                <a:latin typeface="Myriad Pro Light" pitchFamily="34" charset="0"/>
              </a:rPr>
              <a:t>Маркетинговая стратегия</a:t>
            </a:r>
          </a:p>
          <a:p>
            <a:pPr marL="285750" indent="-285750" algn="just">
              <a:buClr>
                <a:srgbClr val="00B26B"/>
              </a:buClr>
              <a:buFont typeface="Arial"/>
              <a:buChar char="•"/>
            </a:pPr>
            <a:r>
              <a:rPr lang="ru-RU" sz="1600" dirty="0">
                <a:latin typeface="Myriad Pro Light" pitchFamily="34" charset="0"/>
              </a:rPr>
              <a:t>Товарная политика</a:t>
            </a:r>
          </a:p>
          <a:p>
            <a:pPr marL="285750" indent="-285750" algn="just">
              <a:buClr>
                <a:srgbClr val="00B26B"/>
              </a:buClr>
              <a:buFont typeface="Arial"/>
              <a:buChar char="•"/>
            </a:pPr>
            <a:r>
              <a:rPr lang="ru-RU" sz="1600" dirty="0">
                <a:latin typeface="Myriad Pro Light" pitchFamily="34" charset="0"/>
              </a:rPr>
              <a:t>Политика формирования и развития каналов товародвижения</a:t>
            </a:r>
          </a:p>
          <a:p>
            <a:pPr marL="285750" indent="-285750" algn="just">
              <a:buClr>
                <a:srgbClr val="00B26B"/>
              </a:buClr>
              <a:buFont typeface="Arial"/>
              <a:buChar char="•"/>
            </a:pPr>
            <a:r>
              <a:rPr lang="ru-RU" sz="1600" dirty="0">
                <a:latin typeface="Myriad Pro Light" pitchFamily="34" charset="0"/>
              </a:rPr>
              <a:t>Ценовая политика</a:t>
            </a:r>
          </a:p>
          <a:p>
            <a:pPr marL="285750" indent="-285750" algn="just">
              <a:buClr>
                <a:srgbClr val="00B26B"/>
              </a:buClr>
              <a:buFont typeface="Arial"/>
              <a:buChar char="•"/>
            </a:pPr>
            <a:r>
              <a:rPr lang="ru-RU" sz="1600" dirty="0">
                <a:latin typeface="Myriad Pro Light" pitchFamily="34" charset="0"/>
              </a:rPr>
              <a:t>Политика формирования спроса и стимулирования сбыта</a:t>
            </a:r>
          </a:p>
          <a:p>
            <a:pPr marL="285750" indent="-285750" algn="just">
              <a:buClr>
                <a:srgbClr val="00B26B"/>
              </a:buClr>
              <a:buFont typeface="Arial"/>
              <a:buChar char="•"/>
            </a:pPr>
            <a:r>
              <a:rPr lang="ru-RU" sz="1600" dirty="0">
                <a:latin typeface="Myriad Pro Light" pitchFamily="34" charset="0"/>
              </a:rPr>
              <a:t>Бюджет реализации маркетинговой программы, оценка ее эффективности и </a:t>
            </a:r>
            <a:r>
              <a:rPr lang="ru-RU" sz="1600" dirty="0" smtClean="0">
                <a:latin typeface="Myriad Pro Light" pitchFamily="34" charset="0"/>
              </a:rPr>
              <a:t>контроль.</a:t>
            </a:r>
          </a:p>
          <a:p>
            <a:pPr marL="285750" indent="-285750" algn="just">
              <a:buClr>
                <a:srgbClr val="00B26B"/>
              </a:buClr>
              <a:buFont typeface="Arial"/>
              <a:buChar char="•"/>
            </a:pPr>
            <a:endParaRPr lang="ru-RU" sz="1450" dirty="0" smtClean="0">
              <a:latin typeface="Myriad Pro Light" pitchFamily="34" charset="0"/>
            </a:endParaRPr>
          </a:p>
          <a:p>
            <a:pPr algn="just">
              <a:buClr>
                <a:srgbClr val="00B26B"/>
              </a:buClr>
            </a:pPr>
            <a:r>
              <a:rPr lang="ru-RU" sz="1450" i="1" dirty="0" smtClean="0">
                <a:latin typeface="Myriad Pro Light" pitchFamily="34" charset="0"/>
              </a:rPr>
              <a:t>Маркетинговая программа будет играть ключевую роль в формировании имиджа и эффективном функционировании кластера</a:t>
            </a:r>
            <a:endParaRPr lang="ru-RU" sz="1450" i="1" dirty="0">
              <a:latin typeface="Myriad Pro Light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69152" y="1079590"/>
            <a:ext cx="4003652" cy="461649"/>
          </a:xfrm>
          <a:prstGeom prst="rect">
            <a:avLst/>
          </a:prstGeom>
        </p:spPr>
        <p:txBody>
          <a:bodyPr wrap="square" lIns="91424" tIns="45712" rIns="91424" bIns="45712">
            <a:spAutoFit/>
          </a:bodyPr>
          <a:lstStyle/>
          <a:p>
            <a:r>
              <a:rPr lang="ru-RU" sz="2400" dirty="0" smtClean="0">
                <a:solidFill>
                  <a:srgbClr val="00ABCC"/>
                </a:solidFill>
                <a:latin typeface="Myriad Pro Light" pitchFamily="34" charset="0"/>
              </a:rPr>
              <a:t>Бизнес-план</a:t>
            </a:r>
            <a:endParaRPr lang="ru-RU" sz="2400" dirty="0">
              <a:solidFill>
                <a:srgbClr val="00ABCC"/>
              </a:solidFill>
              <a:latin typeface="Myriad Pro Light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885380" y="1079589"/>
            <a:ext cx="4003652" cy="461649"/>
          </a:xfrm>
          <a:prstGeom prst="rect">
            <a:avLst/>
          </a:prstGeom>
        </p:spPr>
        <p:txBody>
          <a:bodyPr wrap="square" lIns="91424" tIns="45712" rIns="91424" bIns="45712">
            <a:spAutoFit/>
          </a:bodyPr>
          <a:lstStyle/>
          <a:p>
            <a:r>
              <a:rPr lang="ru-RU" sz="2400" dirty="0" smtClean="0">
                <a:solidFill>
                  <a:srgbClr val="00ABCC"/>
                </a:solidFill>
                <a:latin typeface="Myriad Pro Light" pitchFamily="34" charset="0"/>
              </a:rPr>
              <a:t>Маркетинговая программа</a:t>
            </a:r>
            <a:endParaRPr lang="ru-RU" sz="2400" dirty="0">
              <a:solidFill>
                <a:srgbClr val="00ABCC"/>
              </a:solidFill>
              <a:latin typeface="Myriad Pro Light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44604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297885"/>
            <a:ext cx="9144000" cy="371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Прямоугольник 8"/>
          <p:cNvSpPr/>
          <p:nvPr/>
        </p:nvSpPr>
        <p:spPr>
          <a:xfrm>
            <a:off x="669152" y="125499"/>
            <a:ext cx="8007303" cy="954091"/>
          </a:xfrm>
          <a:prstGeom prst="rect">
            <a:avLst/>
          </a:prstGeom>
        </p:spPr>
        <p:txBody>
          <a:bodyPr wrap="square" lIns="91424" tIns="45712" rIns="91424" bIns="45712">
            <a:spAutoFit/>
          </a:bodyPr>
          <a:lstStyle/>
          <a:p>
            <a:r>
              <a:rPr lang="ru-RU" sz="2800" dirty="0">
                <a:solidFill>
                  <a:srgbClr val="00ABCC"/>
                </a:solidFill>
                <a:latin typeface="Myriad Pro Light" pitchFamily="34" charset="0"/>
              </a:rPr>
              <a:t>Типовой план работ по разработке и запуску маркетинговой программы</a:t>
            </a: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59840422"/>
              </p:ext>
            </p:extLst>
          </p:nvPr>
        </p:nvGraphicFramePr>
        <p:xfrm>
          <a:off x="179515" y="1196752"/>
          <a:ext cx="8777764" cy="4912360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288029"/>
                <a:gridCol w="1368152"/>
                <a:gridCol w="4908703"/>
                <a:gridCol w="442576"/>
                <a:gridCol w="442576"/>
                <a:gridCol w="442576"/>
                <a:gridCol w="442576"/>
                <a:gridCol w="442576"/>
              </a:tblGrid>
              <a:tr h="144016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№</a:t>
                      </a:r>
                      <a:endParaRPr lang="ru-RU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Этап</a:t>
                      </a:r>
                      <a:endParaRPr lang="ru-RU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Состав работ</a:t>
                      </a:r>
                      <a:endParaRPr lang="ru-RU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600" dirty="0"/>
                    </a:p>
                  </a:txBody>
                  <a:tcPr anchor="ctr"/>
                </a:tc>
              </a:tr>
              <a:tr h="181496">
                <a:tc rowSpan="5"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rgbClr val="00B0F0"/>
                          </a:solidFill>
                        </a:rPr>
                        <a:t>1</a:t>
                      </a:r>
                      <a:endParaRPr lang="ru-RU" sz="1400" dirty="0">
                        <a:solidFill>
                          <a:srgbClr val="00B0F0"/>
                        </a:solidFill>
                      </a:endParaRPr>
                    </a:p>
                  </a:txBody>
                  <a:tcPr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rowSpan="5"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rgbClr val="00B0F0"/>
                          </a:solidFill>
                        </a:rPr>
                        <a:t>Организация разработки маркетинговой программы</a:t>
                      </a:r>
                    </a:p>
                  </a:txBody>
                  <a:tcPr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kern="1200" dirty="0" smtClean="0">
                          <a:solidFill>
                            <a:srgbClr val="00B0F0"/>
                          </a:solidFill>
                          <a:latin typeface="+mn-lt"/>
                          <a:ea typeface="+mn-ea"/>
                          <a:cs typeface="+mn-cs"/>
                        </a:rPr>
                        <a:t>Формирование рабочей группы по разработке маркетинговой программы</a:t>
                      </a:r>
                    </a:p>
                  </a:txBody>
                  <a:tcPr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dirty="0">
                        <a:solidFill>
                          <a:srgbClr val="00B0F0"/>
                        </a:solidFill>
                      </a:endParaRPr>
                    </a:p>
                  </a:txBody>
                  <a:tcPr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>
                        <a:solidFill>
                          <a:srgbClr val="00B0F0"/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>
                        <a:solidFill>
                          <a:srgbClr val="00B0F0"/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>
                        <a:solidFill>
                          <a:srgbClr val="00B0F0"/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dirty="0">
                        <a:solidFill>
                          <a:srgbClr val="00B0F0"/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24016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kern="1200" dirty="0" smtClean="0">
                          <a:solidFill>
                            <a:srgbClr val="00B0F0"/>
                          </a:solidFill>
                          <a:latin typeface="+mn-lt"/>
                          <a:ea typeface="+mn-ea"/>
                          <a:cs typeface="+mn-cs"/>
                        </a:rPr>
                        <a:t>Определение ответственных за разработку маркетинговой программы</a:t>
                      </a:r>
                    </a:p>
                  </a:txBody>
                  <a:tcPr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dirty="0">
                        <a:solidFill>
                          <a:srgbClr val="00B0F0"/>
                        </a:solidFill>
                      </a:endParaRPr>
                    </a:p>
                  </a:txBody>
                  <a:tcPr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dirty="0">
                        <a:solidFill>
                          <a:srgbClr val="00B0F0"/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>
                        <a:solidFill>
                          <a:srgbClr val="00B0F0"/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>
                        <a:solidFill>
                          <a:srgbClr val="00B0F0"/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>
                        <a:solidFill>
                          <a:srgbClr val="00B0F0"/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70840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kern="1200" dirty="0" smtClean="0">
                          <a:solidFill>
                            <a:srgbClr val="00B0F0"/>
                          </a:solidFill>
                          <a:latin typeface="+mn-lt"/>
                          <a:ea typeface="+mn-ea"/>
                          <a:cs typeface="+mn-cs"/>
                        </a:rPr>
                        <a:t>Разработка регламента проведения работ по формированию маркетинговой программы</a:t>
                      </a:r>
                    </a:p>
                  </a:txBody>
                  <a:tcPr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dirty="0">
                        <a:solidFill>
                          <a:srgbClr val="00B0F0"/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dirty="0">
                        <a:solidFill>
                          <a:srgbClr val="00B0F0"/>
                        </a:solidFill>
                      </a:endParaRPr>
                    </a:p>
                  </a:txBody>
                  <a:tcPr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dirty="0">
                        <a:solidFill>
                          <a:srgbClr val="00B0F0"/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dirty="0">
                        <a:solidFill>
                          <a:srgbClr val="00B0F0"/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>
                        <a:solidFill>
                          <a:srgbClr val="00B0F0"/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0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kern="1200" dirty="0" smtClean="0">
                          <a:solidFill>
                            <a:srgbClr val="00B0F0"/>
                          </a:solidFill>
                          <a:latin typeface="+mn-lt"/>
                          <a:ea typeface="+mn-ea"/>
                          <a:cs typeface="+mn-cs"/>
                        </a:rPr>
                        <a:t>Разработка календарного плана работ по созданию программы</a:t>
                      </a:r>
                    </a:p>
                  </a:txBody>
                  <a:tcPr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dirty="0">
                        <a:solidFill>
                          <a:srgbClr val="00B0F0"/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dirty="0">
                        <a:solidFill>
                          <a:srgbClr val="00B0F0"/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dirty="0">
                        <a:solidFill>
                          <a:srgbClr val="00B0F0"/>
                        </a:solidFill>
                      </a:endParaRPr>
                    </a:p>
                  </a:txBody>
                  <a:tcPr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dirty="0">
                        <a:solidFill>
                          <a:srgbClr val="00B0F0"/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dirty="0">
                        <a:solidFill>
                          <a:srgbClr val="00B0F0"/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148456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kern="1200" dirty="0" smtClean="0">
                          <a:solidFill>
                            <a:srgbClr val="00B0F0"/>
                          </a:solidFill>
                          <a:latin typeface="+mn-lt"/>
                          <a:ea typeface="+mn-ea"/>
                          <a:cs typeface="+mn-cs"/>
                        </a:rPr>
                        <a:t>Проведение предварительного анализа внешней и внутренней среды туристского кластера</a:t>
                      </a:r>
                    </a:p>
                  </a:txBody>
                  <a:tcPr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dirty="0">
                        <a:solidFill>
                          <a:srgbClr val="00B0F0"/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dirty="0">
                        <a:solidFill>
                          <a:srgbClr val="00B0F0"/>
                        </a:solidFill>
                      </a:endParaRPr>
                    </a:p>
                  </a:txBody>
                  <a:tcPr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dirty="0">
                        <a:solidFill>
                          <a:srgbClr val="00B0F0"/>
                        </a:solidFill>
                      </a:endParaRPr>
                    </a:p>
                  </a:txBody>
                  <a:tcPr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dirty="0">
                        <a:solidFill>
                          <a:srgbClr val="00B0F0"/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dirty="0">
                        <a:solidFill>
                          <a:srgbClr val="00B0F0"/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70840">
                <a:tc rowSpan="3"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rgbClr val="00B0F0"/>
                          </a:solidFill>
                        </a:rPr>
                        <a:t>2</a:t>
                      </a:r>
                      <a:endParaRPr lang="ru-RU" sz="1400" dirty="0">
                        <a:solidFill>
                          <a:srgbClr val="00B0F0"/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 rowSpan="3"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rgbClr val="00B0F0"/>
                          </a:solidFill>
                        </a:rPr>
                        <a:t>Организация контроля за разработкой маркетинговой программы</a:t>
                      </a: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solidFill>
                            <a:srgbClr val="00B0F0"/>
                          </a:solidFill>
                        </a:rPr>
                        <a:t>Определение контролирующего разработку и запуск программы органа</a:t>
                      </a: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dirty="0">
                        <a:solidFill>
                          <a:srgbClr val="00B0F0"/>
                        </a:solidFill>
                      </a:endParaRPr>
                    </a:p>
                  </a:txBody>
                  <a:tcPr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dirty="0">
                        <a:solidFill>
                          <a:srgbClr val="00B0F0"/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dirty="0">
                        <a:solidFill>
                          <a:srgbClr val="00B0F0"/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>
                        <a:solidFill>
                          <a:srgbClr val="00B0F0"/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>
                        <a:solidFill>
                          <a:srgbClr val="00B0F0"/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70840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solidFill>
                            <a:srgbClr val="00B0F0"/>
                          </a:solidFill>
                        </a:rPr>
                        <a:t>Определение ответственного за осуществление контроля за ходом разработки</a:t>
                      </a: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dirty="0">
                        <a:solidFill>
                          <a:srgbClr val="00B0F0"/>
                        </a:solidFill>
                      </a:endParaRPr>
                    </a:p>
                  </a:txBody>
                  <a:tcPr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dirty="0">
                        <a:solidFill>
                          <a:srgbClr val="00B0F0"/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dirty="0">
                        <a:solidFill>
                          <a:srgbClr val="00B0F0"/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dirty="0">
                        <a:solidFill>
                          <a:srgbClr val="00B0F0"/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>
                        <a:solidFill>
                          <a:srgbClr val="00B0F0"/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0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solidFill>
                            <a:srgbClr val="00B0F0"/>
                          </a:solidFill>
                        </a:rPr>
                        <a:t>Разработка регламента и механизмов осуществления контроля</a:t>
                      </a: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dirty="0">
                        <a:solidFill>
                          <a:srgbClr val="00B0F0"/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dirty="0">
                        <a:solidFill>
                          <a:srgbClr val="00B0F0"/>
                        </a:solidFill>
                      </a:endParaRPr>
                    </a:p>
                  </a:txBody>
                  <a:tcPr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dirty="0">
                        <a:solidFill>
                          <a:srgbClr val="00B0F0"/>
                        </a:solidFill>
                      </a:endParaRPr>
                    </a:p>
                  </a:txBody>
                  <a:tcPr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dirty="0">
                        <a:solidFill>
                          <a:srgbClr val="00B0F0"/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dirty="0">
                        <a:solidFill>
                          <a:srgbClr val="00B0F0"/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70840">
                <a:tc rowSpan="4"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rgbClr val="00B0F0"/>
                          </a:solidFill>
                        </a:rPr>
                        <a:t>3</a:t>
                      </a:r>
                      <a:endParaRPr lang="ru-RU" sz="1400" dirty="0">
                        <a:solidFill>
                          <a:srgbClr val="00B0F0"/>
                        </a:solidFill>
                      </a:endParaRPr>
                    </a:p>
                  </a:txBody>
                  <a:tcPr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rowSpan="4"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rgbClr val="00B0F0"/>
                          </a:solidFill>
                        </a:rPr>
                        <a:t>Организация запуска маркетинговой программы</a:t>
                      </a:r>
                    </a:p>
                  </a:txBody>
                  <a:tcPr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solidFill>
                            <a:srgbClr val="00B0F0"/>
                          </a:solidFill>
                        </a:rPr>
                        <a:t>Формирование рабочих групп по реализации программы по каждому выделенному направлению</a:t>
                      </a:r>
                    </a:p>
                  </a:txBody>
                  <a:tcPr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>
                        <a:solidFill>
                          <a:srgbClr val="00B0F0"/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>
                        <a:solidFill>
                          <a:srgbClr val="00B0F0"/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dirty="0">
                        <a:solidFill>
                          <a:srgbClr val="00B0F0"/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dirty="0">
                        <a:solidFill>
                          <a:srgbClr val="00B0F0"/>
                        </a:solidFill>
                      </a:endParaRPr>
                    </a:p>
                  </a:txBody>
                  <a:tcPr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>
                        <a:solidFill>
                          <a:srgbClr val="00B0F0"/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70840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solidFill>
                            <a:srgbClr val="00B0F0"/>
                          </a:solidFill>
                        </a:rPr>
                        <a:t>Определение ответственных за реализацию мероприятий по каждому направлению маркетинговой программы</a:t>
                      </a:r>
                    </a:p>
                  </a:txBody>
                  <a:tcPr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dirty="0">
                        <a:solidFill>
                          <a:srgbClr val="00B0F0"/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dirty="0">
                        <a:solidFill>
                          <a:srgbClr val="00B0F0"/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dirty="0">
                        <a:solidFill>
                          <a:srgbClr val="00B0F0"/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dirty="0">
                        <a:solidFill>
                          <a:srgbClr val="00B0F0"/>
                        </a:solidFill>
                      </a:endParaRPr>
                    </a:p>
                  </a:txBody>
                  <a:tcPr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dirty="0">
                        <a:solidFill>
                          <a:srgbClr val="00B0F0"/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70840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solidFill>
                            <a:srgbClr val="00B0F0"/>
                          </a:solidFill>
                        </a:rPr>
                        <a:t>Разработка календарного плана работ по реализации программы</a:t>
                      </a:r>
                    </a:p>
                  </a:txBody>
                  <a:tcPr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dirty="0">
                        <a:solidFill>
                          <a:srgbClr val="00B0F0"/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dirty="0">
                        <a:solidFill>
                          <a:srgbClr val="00B0F0"/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dirty="0">
                        <a:solidFill>
                          <a:srgbClr val="00B0F0"/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dirty="0">
                        <a:solidFill>
                          <a:srgbClr val="00B0F0"/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dirty="0">
                        <a:solidFill>
                          <a:srgbClr val="00B0F0"/>
                        </a:solidFill>
                      </a:endParaRPr>
                    </a:p>
                  </a:txBody>
                  <a:tcPr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  <a:tr h="370840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solidFill>
                            <a:srgbClr val="00B0F0"/>
                          </a:solidFill>
                        </a:rPr>
                        <a:t>Разработка системы целевых индикаторов и системы мониторинга реализации маркетинговой программы</a:t>
                      </a:r>
                    </a:p>
                  </a:txBody>
                  <a:tcPr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>
                        <a:solidFill>
                          <a:srgbClr val="00B0F0"/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dirty="0">
                        <a:solidFill>
                          <a:srgbClr val="00B0F0"/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dirty="0">
                        <a:solidFill>
                          <a:srgbClr val="00B0F0"/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dirty="0">
                        <a:solidFill>
                          <a:srgbClr val="00B0F0"/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dirty="0">
                        <a:solidFill>
                          <a:srgbClr val="00B0F0"/>
                        </a:solidFill>
                      </a:endParaRPr>
                    </a:p>
                  </a:txBody>
                  <a:tcPr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9064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297885"/>
            <a:ext cx="9144000" cy="371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Прямоугольник 8"/>
          <p:cNvSpPr/>
          <p:nvPr/>
        </p:nvSpPr>
        <p:spPr>
          <a:xfrm>
            <a:off x="669152" y="125499"/>
            <a:ext cx="8007303" cy="954091"/>
          </a:xfrm>
          <a:prstGeom prst="rect">
            <a:avLst/>
          </a:prstGeom>
        </p:spPr>
        <p:txBody>
          <a:bodyPr wrap="square" lIns="91424" tIns="45712" rIns="91424" bIns="45712">
            <a:spAutoFit/>
          </a:bodyPr>
          <a:lstStyle/>
          <a:p>
            <a:r>
              <a:rPr lang="ru-RU" sz="2800" dirty="0">
                <a:solidFill>
                  <a:srgbClr val="00ABCC"/>
                </a:solidFill>
                <a:latin typeface="Myriad Pro Light" pitchFamily="34" charset="0"/>
              </a:rPr>
              <a:t>Создание материалов для взаимодействия с инвесторами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539553" y="1268760"/>
            <a:ext cx="8122670" cy="4524299"/>
          </a:xfrm>
          <a:prstGeom prst="rect">
            <a:avLst/>
          </a:prstGeom>
        </p:spPr>
        <p:txBody>
          <a:bodyPr wrap="square" lIns="91424" tIns="45712" rIns="91424" bIns="45712">
            <a:spAutoFit/>
          </a:bodyPr>
          <a:lstStyle/>
          <a:p>
            <a:pPr marL="285750" indent="-285750" algn="just">
              <a:buClr>
                <a:srgbClr val="00B26B"/>
              </a:buClr>
              <a:buFont typeface="Arial"/>
              <a:buChar char="•"/>
            </a:pPr>
            <a:r>
              <a:rPr lang="ru-RU" sz="1600" dirty="0">
                <a:latin typeface="Myriad Pro Light" pitchFamily="34" charset="0"/>
              </a:rPr>
              <a:t>Общая информация о регионе (особенности социально-экономического развития, численность населения и его доходы, климатические условия, инвестиционный потенциал и т.д.). Данные сведения способствуют более четкому пониманию потенциальным инвестором особенностей построения бизнеса в конкретном </a:t>
            </a:r>
            <a:r>
              <a:rPr lang="ru-RU" sz="1600" dirty="0" smtClean="0">
                <a:latin typeface="Myriad Pro Light" pitchFamily="34" charset="0"/>
              </a:rPr>
              <a:t>регионе</a:t>
            </a:r>
            <a:endParaRPr lang="ru-RU" sz="1600" dirty="0">
              <a:latin typeface="Myriad Pro Light" pitchFamily="34" charset="0"/>
            </a:endParaRPr>
          </a:p>
          <a:p>
            <a:pPr marL="285750" indent="-285750" algn="just">
              <a:buClr>
                <a:srgbClr val="00B26B"/>
              </a:buClr>
              <a:buFont typeface="Arial"/>
              <a:buChar char="•"/>
            </a:pPr>
            <a:r>
              <a:rPr lang="ru-RU" sz="1600" dirty="0">
                <a:latin typeface="Myriad Pro Light" pitchFamily="34" charset="0"/>
              </a:rPr>
              <a:t>Информация об особенностях туристического бизнеса в регионе (туристский потенциал региона, ключевые существующие объекты туристической инфраструктуры, показатели турпотока и турфирм и прочая информация, позволяющая оценить потенциал региона для инвестиций в туристическую сферу</a:t>
            </a:r>
            <a:r>
              <a:rPr lang="ru-RU" sz="1600" dirty="0" smtClean="0">
                <a:latin typeface="Myriad Pro Light" pitchFamily="34" charset="0"/>
              </a:rPr>
              <a:t>)</a:t>
            </a:r>
            <a:endParaRPr lang="ru-RU" sz="1600" dirty="0">
              <a:latin typeface="Myriad Pro Light" pitchFamily="34" charset="0"/>
            </a:endParaRPr>
          </a:p>
          <a:p>
            <a:pPr marL="285750" indent="-285750" algn="just">
              <a:buClr>
                <a:srgbClr val="00B26B"/>
              </a:buClr>
              <a:buFont typeface="Arial"/>
              <a:buChar char="•"/>
            </a:pPr>
            <a:r>
              <a:rPr lang="ru-RU" sz="1600" dirty="0">
                <a:latin typeface="Myriad Pro Light" pitchFamily="34" charset="0"/>
              </a:rPr>
              <a:t>Концепция кластера (должна содержать информацию о местоположении, основной идеи, составе и количестве объектов в совокупности с соответствующими схемами. Здесь же должны быть отражены планируемые суммарные показатели по инвестициям, ожидаемому количеству туристов, и планируемой доходности инвестиций и т.д</a:t>
            </a:r>
            <a:r>
              <a:rPr lang="ru-RU" sz="1600" dirty="0" smtClean="0">
                <a:latin typeface="Myriad Pro Light" pitchFamily="34" charset="0"/>
              </a:rPr>
              <a:t>.)</a:t>
            </a:r>
            <a:endParaRPr lang="ru-RU" sz="1600" dirty="0">
              <a:latin typeface="Myriad Pro Light" pitchFamily="34" charset="0"/>
            </a:endParaRPr>
          </a:p>
          <a:p>
            <a:pPr marL="285750" indent="-285750" algn="just">
              <a:buClr>
                <a:srgbClr val="00B26B"/>
              </a:buClr>
              <a:buFont typeface="Arial"/>
              <a:buChar char="•"/>
            </a:pPr>
            <a:r>
              <a:rPr lang="ru-RU" sz="1600" dirty="0">
                <a:latin typeface="Myriad Pro Light" pitchFamily="34" charset="0"/>
              </a:rPr>
              <a:t>Информация о ключевых проектах, входящих в кластер  (помимо названия и краткого описания, должна содержать финансовые показатели, площади планируемых территорий</a:t>
            </a:r>
            <a:r>
              <a:rPr lang="ru-RU" sz="1600" dirty="0" smtClean="0">
                <a:latin typeface="Myriad Pro Light" pitchFamily="34" charset="0"/>
              </a:rPr>
              <a:t>)</a:t>
            </a:r>
            <a:endParaRPr lang="ru-RU" sz="1600" dirty="0">
              <a:latin typeface="Myriad Pro Light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20405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297885"/>
            <a:ext cx="9144000" cy="371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Прямоугольник 8"/>
          <p:cNvSpPr/>
          <p:nvPr/>
        </p:nvSpPr>
        <p:spPr>
          <a:xfrm>
            <a:off x="669152" y="125499"/>
            <a:ext cx="8007303" cy="954091"/>
          </a:xfrm>
          <a:prstGeom prst="rect">
            <a:avLst/>
          </a:prstGeom>
        </p:spPr>
        <p:txBody>
          <a:bodyPr wrap="square" lIns="91424" tIns="45712" rIns="91424" bIns="45712">
            <a:spAutoFit/>
          </a:bodyPr>
          <a:lstStyle/>
          <a:p>
            <a:r>
              <a:rPr lang="ru-RU" sz="2800" dirty="0">
                <a:solidFill>
                  <a:srgbClr val="00ABCC"/>
                </a:solidFill>
                <a:latin typeface="Myriad Pro Light" pitchFamily="34" charset="0"/>
              </a:rPr>
              <a:t>Механизм привлечения инвесторов в формирующиеся туристические кластеры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539553" y="1268760"/>
            <a:ext cx="8122670" cy="5001353"/>
          </a:xfrm>
          <a:prstGeom prst="rect">
            <a:avLst/>
          </a:prstGeom>
        </p:spPr>
        <p:txBody>
          <a:bodyPr wrap="square" lIns="91424" tIns="45712" rIns="91424" bIns="45712">
            <a:spAutoFit/>
          </a:bodyPr>
          <a:lstStyle/>
          <a:p>
            <a:pPr marL="285750" indent="-285750" algn="just">
              <a:buClr>
                <a:srgbClr val="00B26B"/>
              </a:buClr>
              <a:buFont typeface="Arial"/>
              <a:buChar char="•"/>
            </a:pPr>
            <a:r>
              <a:rPr lang="ru-RU" sz="1450" dirty="0">
                <a:latin typeface="Myriad Pro Light" pitchFamily="34" charset="0"/>
              </a:rPr>
              <a:t>Разработка кластерной политики</a:t>
            </a:r>
          </a:p>
          <a:p>
            <a:pPr marL="285750" indent="-285750" algn="just">
              <a:buClr>
                <a:srgbClr val="00B26B"/>
              </a:buClr>
              <a:buFont typeface="Arial"/>
              <a:buChar char="•"/>
            </a:pPr>
            <a:r>
              <a:rPr lang="ru-RU" sz="1450" dirty="0">
                <a:latin typeface="Myriad Pro Light" pitchFamily="34" charset="0"/>
              </a:rPr>
              <a:t>Разработка процедуры предоставления земельных участков для реализации проектов</a:t>
            </a:r>
          </a:p>
          <a:p>
            <a:pPr marL="285750" indent="-285750" algn="just">
              <a:buClr>
                <a:srgbClr val="00B26B"/>
              </a:buClr>
              <a:buFont typeface="Arial"/>
              <a:buChar char="•"/>
            </a:pPr>
            <a:r>
              <a:rPr lang="ru-RU" sz="1450" dirty="0">
                <a:latin typeface="Myriad Pro Light" pitchFamily="34" charset="0"/>
              </a:rPr>
              <a:t>Рассмотрение целесообразности и перспективности установления для участников кластера налоговых льгот, в том числе льгот по уплате региональных и местных налогов, а также ставки налога на прибыль в части, подлежащей уплате в региональный бюджет</a:t>
            </a:r>
          </a:p>
          <a:p>
            <a:pPr marL="285750" indent="-285750" algn="just">
              <a:buClr>
                <a:srgbClr val="00B26B"/>
              </a:buClr>
              <a:buFont typeface="Arial"/>
              <a:buChar char="•"/>
            </a:pPr>
            <a:r>
              <a:rPr lang="ru-RU" sz="1450" dirty="0">
                <a:latin typeface="Myriad Pro Light" pitchFamily="34" charset="0"/>
              </a:rPr>
              <a:t>Разработка единого регламента сопровождения инвестиционных проектов на территории региона по принципу «одного окна»</a:t>
            </a:r>
          </a:p>
          <a:p>
            <a:pPr marL="285750" indent="-285750" algn="just">
              <a:buClr>
                <a:srgbClr val="00B26B"/>
              </a:buClr>
              <a:buFont typeface="Arial"/>
              <a:buChar char="•"/>
            </a:pPr>
            <a:r>
              <a:rPr lang="ru-RU" sz="1450" dirty="0">
                <a:latin typeface="Myriad Pro Light" pitchFamily="34" charset="0"/>
              </a:rPr>
              <a:t>Разработка презентационных материалов</a:t>
            </a:r>
          </a:p>
          <a:p>
            <a:pPr marL="285750" indent="-285750" algn="just">
              <a:buClr>
                <a:srgbClr val="00B26B"/>
              </a:buClr>
              <a:buFont typeface="Arial"/>
              <a:buChar char="•"/>
            </a:pPr>
            <a:r>
              <a:rPr lang="ru-RU" sz="1450" dirty="0">
                <a:latin typeface="Myriad Pro Light" pitchFamily="34" charset="0"/>
              </a:rPr>
              <a:t>Подготовка для распространения информации в СМИ в виде статей, заметок, интервью с руководителями профильных министерств о туристическом потенциале региона и о проделанной регионом работе по обеспечению благоприятного инвестиционного климата</a:t>
            </a:r>
          </a:p>
          <a:p>
            <a:pPr marL="285750" indent="-285750" algn="just">
              <a:buClr>
                <a:srgbClr val="00B26B"/>
              </a:buClr>
              <a:buFont typeface="Arial"/>
              <a:buChar char="•"/>
            </a:pPr>
            <a:r>
              <a:rPr lang="ru-RU" sz="1450" dirty="0">
                <a:latin typeface="Myriad Pro Light" pitchFamily="34" charset="0"/>
              </a:rPr>
              <a:t>Нормативное обеспечение создание и развитие туристского кластера</a:t>
            </a:r>
          </a:p>
          <a:p>
            <a:pPr marL="285750" indent="-285750" algn="just">
              <a:buClr>
                <a:srgbClr val="00B26B"/>
              </a:buClr>
              <a:buFont typeface="Arial"/>
              <a:buChar char="•"/>
            </a:pPr>
            <a:r>
              <a:rPr lang="ru-RU" sz="1450" dirty="0">
                <a:latin typeface="Myriad Pro Light" pitchFamily="34" charset="0"/>
              </a:rPr>
              <a:t>Маркетинг и продвижение туристского бренда региона</a:t>
            </a:r>
          </a:p>
          <a:p>
            <a:pPr marL="285750" indent="-285750" algn="just">
              <a:buClr>
                <a:srgbClr val="00B26B"/>
              </a:buClr>
              <a:buFont typeface="Arial"/>
              <a:buChar char="•"/>
            </a:pPr>
            <a:r>
              <a:rPr lang="ru-RU" sz="1450" dirty="0">
                <a:latin typeface="Myriad Pro Light" pitchFamily="34" charset="0"/>
              </a:rPr>
              <a:t>Формирование базы данных потенциальных инвесторов</a:t>
            </a:r>
          </a:p>
          <a:p>
            <a:pPr marL="285750" indent="-285750" algn="just">
              <a:buClr>
                <a:srgbClr val="00B26B"/>
              </a:buClr>
              <a:buFont typeface="Arial"/>
              <a:buChar char="•"/>
            </a:pPr>
            <a:r>
              <a:rPr lang="ru-RU" sz="1450" dirty="0">
                <a:latin typeface="Myriad Pro Light" pitchFamily="34" charset="0"/>
              </a:rPr>
              <a:t>Работа с потенциальными инвесторами в Интернете</a:t>
            </a:r>
          </a:p>
          <a:p>
            <a:pPr marL="285750" indent="-285750" algn="just">
              <a:buClr>
                <a:srgbClr val="00B26B"/>
              </a:buClr>
              <a:buFont typeface="Arial"/>
              <a:buChar char="•"/>
            </a:pPr>
            <a:r>
              <a:rPr lang="ru-RU" sz="1450" dirty="0">
                <a:latin typeface="Myriad Pro Light" pitchFamily="34" charset="0"/>
              </a:rPr>
              <a:t>Телефонные переговоры с потенциальными инвесторами</a:t>
            </a:r>
          </a:p>
          <a:p>
            <a:pPr marL="285750" indent="-285750" algn="just">
              <a:buClr>
                <a:srgbClr val="00B26B"/>
              </a:buClr>
              <a:buFont typeface="Arial"/>
              <a:buChar char="•"/>
            </a:pPr>
            <a:r>
              <a:rPr lang="ru-RU" sz="1450" dirty="0">
                <a:latin typeface="Myriad Pro Light" pitchFamily="34" charset="0"/>
              </a:rPr>
              <a:t>Работа с потенциальными инвесторами, посетившими регион</a:t>
            </a:r>
          </a:p>
          <a:p>
            <a:pPr marL="285750" indent="-285750" algn="just">
              <a:buClr>
                <a:srgbClr val="00B26B"/>
              </a:buClr>
              <a:buFont typeface="Arial"/>
              <a:buChar char="•"/>
            </a:pPr>
            <a:r>
              <a:rPr lang="ru-RU" sz="1450" dirty="0">
                <a:latin typeface="Myriad Pro Light" pitchFamily="34" charset="0"/>
              </a:rPr>
              <a:t>Адресная работа с потенциальными инвесторами на территории потенциальных инвесторов</a:t>
            </a:r>
          </a:p>
          <a:p>
            <a:pPr marL="285750" indent="-285750" algn="just">
              <a:buClr>
                <a:srgbClr val="00B26B"/>
              </a:buClr>
              <a:buFont typeface="Arial"/>
              <a:buChar char="•"/>
            </a:pPr>
            <a:r>
              <a:rPr lang="ru-RU" sz="1450" dirty="0">
                <a:latin typeface="Myriad Pro Light" pitchFamily="34" charset="0"/>
              </a:rPr>
              <a:t>Публичные мероприятия – в том числе конференции, выставки</a:t>
            </a:r>
          </a:p>
        </p:txBody>
      </p:sp>
    </p:spTree>
    <p:extLst>
      <p:ext uri="{BB962C8B-B14F-4D97-AF65-F5344CB8AC3E}">
        <p14:creationId xmlns:p14="http://schemas.microsoft.com/office/powerpoint/2010/main" val="2149922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2173</TotalTime>
  <Words>744</Words>
  <Application>Microsoft Office PowerPoint</Application>
  <PresentationFormat>Экран (4:3)</PresentationFormat>
  <Paragraphs>89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Toshiba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Taisiya Denisova</dc:creator>
  <cp:lastModifiedBy>Черенкова Лилия Эдуардовна</cp:lastModifiedBy>
  <cp:revision>278</cp:revision>
  <cp:lastPrinted>2014-04-01T06:40:27Z</cp:lastPrinted>
  <dcterms:created xsi:type="dcterms:W3CDTF">2013-10-10T13:20:35Z</dcterms:created>
  <dcterms:modified xsi:type="dcterms:W3CDTF">2014-04-01T08:44:57Z</dcterms:modified>
</cp:coreProperties>
</file>